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5A4FB-0E08-4C10-865A-4DFB31F25546}" type="doc">
      <dgm:prSet loTypeId="urn:microsoft.com/office/officeart/2005/8/layout/funnel1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AD454E4-3A95-42C8-9259-2ADA9A12E1A5}">
      <dgm:prSet phldrT="[Text]"/>
      <dgm:spPr/>
      <dgm:t>
        <a:bodyPr/>
        <a:lstStyle/>
        <a:p>
          <a:r>
            <a:rPr lang="en-US" dirty="0" smtClean="0"/>
            <a:t>Modern</a:t>
          </a:r>
          <a:endParaRPr lang="en-US" dirty="0"/>
        </a:p>
      </dgm:t>
    </dgm:pt>
    <dgm:pt modelId="{953A4E11-BBE3-41C7-B6CB-33FACFF6000C}" type="parTrans" cxnId="{727EB853-7A1A-4979-A3E2-883AABC52C5F}">
      <dgm:prSet/>
      <dgm:spPr/>
      <dgm:t>
        <a:bodyPr/>
        <a:lstStyle/>
        <a:p>
          <a:endParaRPr lang="en-US"/>
        </a:p>
      </dgm:t>
    </dgm:pt>
    <dgm:pt modelId="{DA4B6941-BDE7-4DCA-8613-875F66CCE23E}" type="sibTrans" cxnId="{727EB853-7A1A-4979-A3E2-883AABC52C5F}">
      <dgm:prSet/>
      <dgm:spPr/>
      <dgm:t>
        <a:bodyPr/>
        <a:lstStyle/>
        <a:p>
          <a:endParaRPr lang="en-US"/>
        </a:p>
      </dgm:t>
    </dgm:pt>
    <dgm:pt modelId="{31FC429D-BAA3-4133-B88B-FC749B1267A7}">
      <dgm:prSet phldrT="[Text]"/>
      <dgm:spPr/>
      <dgm:t>
        <a:bodyPr/>
        <a:lstStyle/>
        <a:p>
          <a:r>
            <a:rPr lang="en-US" dirty="0" err="1" smtClean="0"/>
            <a:t>Adab</a:t>
          </a:r>
          <a:endParaRPr lang="en-US" dirty="0"/>
        </a:p>
      </dgm:t>
    </dgm:pt>
    <dgm:pt modelId="{C40A8B30-F2E3-4FDF-A3EB-6E8BA01288D8}" type="parTrans" cxnId="{97C4AF3B-2595-439A-A24F-1EA52D2482A4}">
      <dgm:prSet/>
      <dgm:spPr/>
      <dgm:t>
        <a:bodyPr/>
        <a:lstStyle/>
        <a:p>
          <a:endParaRPr lang="en-US"/>
        </a:p>
      </dgm:t>
    </dgm:pt>
    <dgm:pt modelId="{D64D44DB-CEA3-4ED4-AA89-C5E1D39FCB9B}" type="sibTrans" cxnId="{97C4AF3B-2595-439A-A24F-1EA52D2482A4}">
      <dgm:prSet/>
      <dgm:spPr/>
      <dgm:t>
        <a:bodyPr/>
        <a:lstStyle/>
        <a:p>
          <a:endParaRPr lang="en-US"/>
        </a:p>
      </dgm:t>
    </dgm:pt>
    <dgm:pt modelId="{232666D4-9BD7-40B1-84E8-FEF7BDBBEDE9}">
      <dgm:prSet phldrT="[Text]"/>
      <dgm:spPr/>
      <dgm:t>
        <a:bodyPr/>
        <a:lstStyle/>
        <a:p>
          <a:r>
            <a:rPr lang="en-US" dirty="0" err="1" smtClean="0"/>
            <a:t>Nilai</a:t>
          </a:r>
          <a:endParaRPr lang="en-US" dirty="0"/>
        </a:p>
      </dgm:t>
    </dgm:pt>
    <dgm:pt modelId="{F083195B-64D3-4833-A217-036123B07BD2}" type="parTrans" cxnId="{76717856-584E-4FA4-9D79-C39A22832905}">
      <dgm:prSet/>
      <dgm:spPr/>
      <dgm:t>
        <a:bodyPr/>
        <a:lstStyle/>
        <a:p>
          <a:endParaRPr lang="en-US"/>
        </a:p>
      </dgm:t>
    </dgm:pt>
    <dgm:pt modelId="{12897F43-16DC-4F15-9EDE-BDDBDBAB9FB0}" type="sibTrans" cxnId="{76717856-584E-4FA4-9D79-C39A22832905}">
      <dgm:prSet/>
      <dgm:spPr/>
      <dgm:t>
        <a:bodyPr/>
        <a:lstStyle/>
        <a:p>
          <a:endParaRPr lang="en-US"/>
        </a:p>
      </dgm:t>
    </dgm:pt>
    <dgm:pt modelId="{743BD90E-BE1E-432C-A55D-FE02DA4BC4AA}">
      <dgm:prSet phldrT="[Text]" custT="1"/>
      <dgm:spPr/>
      <dgm:t>
        <a:bodyPr/>
        <a:lstStyle/>
        <a:p>
          <a:r>
            <a:rPr lang="en-US" sz="2400" b="1" dirty="0" err="1" smtClean="0"/>
            <a:t>Integritas</a:t>
          </a:r>
          <a:r>
            <a:rPr lang="en-US" sz="2400" b="1" dirty="0" smtClean="0"/>
            <a:t> ASN</a:t>
          </a:r>
          <a:endParaRPr lang="en-US" sz="2400" b="1" dirty="0"/>
        </a:p>
      </dgm:t>
    </dgm:pt>
    <dgm:pt modelId="{8FAEF164-014A-4424-BE17-32134D95C2E5}" type="parTrans" cxnId="{E8C59D3B-D2C6-4EC5-B3E6-A5578B3397E5}">
      <dgm:prSet/>
      <dgm:spPr/>
      <dgm:t>
        <a:bodyPr/>
        <a:lstStyle/>
        <a:p>
          <a:endParaRPr lang="en-US"/>
        </a:p>
      </dgm:t>
    </dgm:pt>
    <dgm:pt modelId="{B9BEB7CF-4DE4-4692-B028-06318E546DAE}" type="sibTrans" cxnId="{E8C59D3B-D2C6-4EC5-B3E6-A5578B3397E5}">
      <dgm:prSet/>
      <dgm:spPr/>
      <dgm:t>
        <a:bodyPr/>
        <a:lstStyle/>
        <a:p>
          <a:endParaRPr lang="en-US"/>
        </a:p>
      </dgm:t>
    </dgm:pt>
    <dgm:pt modelId="{71197643-EF34-40CF-A464-7166268C9BBD}" type="pres">
      <dgm:prSet presAssocID="{62B5A4FB-0E08-4C10-865A-4DFB31F2554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13990A-F2D4-4788-AA11-3D1D53BB08FC}" type="pres">
      <dgm:prSet presAssocID="{62B5A4FB-0E08-4C10-865A-4DFB31F25546}" presName="ellipse" presStyleLbl="trBgShp" presStyleIdx="0" presStyleCnt="1"/>
      <dgm:spPr/>
    </dgm:pt>
    <dgm:pt modelId="{75E7870D-DCCC-4694-B969-E90D4CB06E70}" type="pres">
      <dgm:prSet presAssocID="{62B5A4FB-0E08-4C10-865A-4DFB31F25546}" presName="arrow1" presStyleLbl="fgShp" presStyleIdx="0" presStyleCnt="1"/>
      <dgm:spPr/>
    </dgm:pt>
    <dgm:pt modelId="{E62B7A1A-70E7-4EAA-830B-7420744418A5}" type="pres">
      <dgm:prSet presAssocID="{62B5A4FB-0E08-4C10-865A-4DFB31F2554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1BEEF-CCD9-44EB-A236-D49E46C6C40F}" type="pres">
      <dgm:prSet presAssocID="{31FC429D-BAA3-4133-B88B-FC749B1267A7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B5436-CFAC-4110-993C-E0C94B51CFE4}" type="pres">
      <dgm:prSet presAssocID="{232666D4-9BD7-40B1-84E8-FEF7BDBBEDE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DA492E-A05E-4231-8226-352496396C07}" type="pres">
      <dgm:prSet presAssocID="{743BD90E-BE1E-432C-A55D-FE02DA4BC4AA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D70D6-565F-4291-B500-45ABCA5661A4}" type="pres">
      <dgm:prSet presAssocID="{62B5A4FB-0E08-4C10-865A-4DFB31F25546}" presName="funnel" presStyleLbl="trAlignAcc1" presStyleIdx="0" presStyleCnt="1"/>
      <dgm:spPr/>
    </dgm:pt>
  </dgm:ptLst>
  <dgm:cxnLst>
    <dgm:cxn modelId="{E8C59D3B-D2C6-4EC5-B3E6-A5578B3397E5}" srcId="{62B5A4FB-0E08-4C10-865A-4DFB31F25546}" destId="{743BD90E-BE1E-432C-A55D-FE02DA4BC4AA}" srcOrd="3" destOrd="0" parTransId="{8FAEF164-014A-4424-BE17-32134D95C2E5}" sibTransId="{B9BEB7CF-4DE4-4692-B028-06318E546DAE}"/>
    <dgm:cxn modelId="{6F05EEEF-46A4-43DA-AEE8-7CE95CD57274}" type="presOf" srcId="{62B5A4FB-0E08-4C10-865A-4DFB31F25546}" destId="{71197643-EF34-40CF-A464-7166268C9BBD}" srcOrd="0" destOrd="0" presId="urn:microsoft.com/office/officeart/2005/8/layout/funnel1"/>
    <dgm:cxn modelId="{4A2434DF-87E9-40FE-84FC-2A116B3A0AF0}" type="presOf" srcId="{31FC429D-BAA3-4133-B88B-FC749B1267A7}" destId="{756B5436-CFAC-4110-993C-E0C94B51CFE4}" srcOrd="0" destOrd="0" presId="urn:microsoft.com/office/officeart/2005/8/layout/funnel1"/>
    <dgm:cxn modelId="{26FB0462-4A3A-49E0-9E40-083453D46F8B}" type="presOf" srcId="{EAD454E4-3A95-42C8-9259-2ADA9A12E1A5}" destId="{68DA492E-A05E-4231-8226-352496396C07}" srcOrd="0" destOrd="0" presId="urn:microsoft.com/office/officeart/2005/8/layout/funnel1"/>
    <dgm:cxn modelId="{97C4AF3B-2595-439A-A24F-1EA52D2482A4}" srcId="{62B5A4FB-0E08-4C10-865A-4DFB31F25546}" destId="{31FC429D-BAA3-4133-B88B-FC749B1267A7}" srcOrd="1" destOrd="0" parTransId="{C40A8B30-F2E3-4FDF-A3EB-6E8BA01288D8}" sibTransId="{D64D44DB-CEA3-4ED4-AA89-C5E1D39FCB9B}"/>
    <dgm:cxn modelId="{9112EB1D-E14F-4893-BD68-39A52D33FCF6}" type="presOf" srcId="{232666D4-9BD7-40B1-84E8-FEF7BDBBEDE9}" destId="{AE71BEEF-CCD9-44EB-A236-D49E46C6C40F}" srcOrd="0" destOrd="0" presId="urn:microsoft.com/office/officeart/2005/8/layout/funnel1"/>
    <dgm:cxn modelId="{9C79E07D-EEE9-4092-AA48-AB7CA97C50D9}" type="presOf" srcId="{743BD90E-BE1E-432C-A55D-FE02DA4BC4AA}" destId="{E62B7A1A-70E7-4EAA-830B-7420744418A5}" srcOrd="0" destOrd="0" presId="urn:microsoft.com/office/officeart/2005/8/layout/funnel1"/>
    <dgm:cxn modelId="{727EB853-7A1A-4979-A3E2-883AABC52C5F}" srcId="{62B5A4FB-0E08-4C10-865A-4DFB31F25546}" destId="{EAD454E4-3A95-42C8-9259-2ADA9A12E1A5}" srcOrd="0" destOrd="0" parTransId="{953A4E11-BBE3-41C7-B6CB-33FACFF6000C}" sibTransId="{DA4B6941-BDE7-4DCA-8613-875F66CCE23E}"/>
    <dgm:cxn modelId="{76717856-584E-4FA4-9D79-C39A22832905}" srcId="{62B5A4FB-0E08-4C10-865A-4DFB31F25546}" destId="{232666D4-9BD7-40B1-84E8-FEF7BDBBEDE9}" srcOrd="2" destOrd="0" parTransId="{F083195B-64D3-4833-A217-036123B07BD2}" sibTransId="{12897F43-16DC-4F15-9EDE-BDDBDBAB9FB0}"/>
    <dgm:cxn modelId="{A2DA4219-6CB6-4F9E-8EFF-025FD9A1BE3D}" type="presParOf" srcId="{71197643-EF34-40CF-A464-7166268C9BBD}" destId="{7D13990A-F2D4-4788-AA11-3D1D53BB08FC}" srcOrd="0" destOrd="0" presId="urn:microsoft.com/office/officeart/2005/8/layout/funnel1"/>
    <dgm:cxn modelId="{012C7041-E120-4C71-90A0-14D8E704F4AC}" type="presParOf" srcId="{71197643-EF34-40CF-A464-7166268C9BBD}" destId="{75E7870D-DCCC-4694-B969-E90D4CB06E70}" srcOrd="1" destOrd="0" presId="urn:microsoft.com/office/officeart/2005/8/layout/funnel1"/>
    <dgm:cxn modelId="{D95A9839-2466-450F-A7B1-9BD3E2A938B5}" type="presParOf" srcId="{71197643-EF34-40CF-A464-7166268C9BBD}" destId="{E62B7A1A-70E7-4EAA-830B-7420744418A5}" srcOrd="2" destOrd="0" presId="urn:microsoft.com/office/officeart/2005/8/layout/funnel1"/>
    <dgm:cxn modelId="{F26902B6-0C4A-416A-BE7F-6AEE6577FB25}" type="presParOf" srcId="{71197643-EF34-40CF-A464-7166268C9BBD}" destId="{AE71BEEF-CCD9-44EB-A236-D49E46C6C40F}" srcOrd="3" destOrd="0" presId="urn:microsoft.com/office/officeart/2005/8/layout/funnel1"/>
    <dgm:cxn modelId="{61FB3E46-6D29-4E7D-9476-2B0B7E88A336}" type="presParOf" srcId="{71197643-EF34-40CF-A464-7166268C9BBD}" destId="{756B5436-CFAC-4110-993C-E0C94B51CFE4}" srcOrd="4" destOrd="0" presId="urn:microsoft.com/office/officeart/2005/8/layout/funnel1"/>
    <dgm:cxn modelId="{83C7ABD6-6E68-4FB4-9B53-DB120F2302D4}" type="presParOf" srcId="{71197643-EF34-40CF-A464-7166268C9BBD}" destId="{68DA492E-A05E-4231-8226-352496396C07}" srcOrd="5" destOrd="0" presId="urn:microsoft.com/office/officeart/2005/8/layout/funnel1"/>
    <dgm:cxn modelId="{29F670DB-B749-4906-9BA0-13C067D3B597}" type="presParOf" srcId="{71197643-EF34-40CF-A464-7166268C9BBD}" destId="{08DD70D6-565F-4291-B500-45ABCA5661A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13990A-F2D4-4788-AA11-3D1D53BB08FC}">
      <dsp:nvSpPr>
        <dsp:cNvPr id="0" name=""/>
        <dsp:cNvSpPr/>
      </dsp:nvSpPr>
      <dsp:spPr>
        <a:xfrm>
          <a:off x="1404620" y="165099"/>
          <a:ext cx="3276600" cy="1137920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7870D-DCCC-4694-B969-E90D4CB06E70}">
      <dsp:nvSpPr>
        <dsp:cNvPr id="0" name=""/>
        <dsp:cNvSpPr/>
      </dsp:nvSpPr>
      <dsp:spPr>
        <a:xfrm>
          <a:off x="2730500" y="2951479"/>
          <a:ext cx="635000" cy="40640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62B7A1A-70E7-4EAA-830B-7420744418A5}">
      <dsp:nvSpPr>
        <dsp:cNvPr id="0" name=""/>
        <dsp:cNvSpPr/>
      </dsp:nvSpPr>
      <dsp:spPr>
        <a:xfrm>
          <a:off x="1524000" y="327660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Integritas</a:t>
          </a:r>
          <a:r>
            <a:rPr lang="en-US" sz="2400" b="1" kern="1200" dirty="0" smtClean="0"/>
            <a:t> ASN</a:t>
          </a:r>
          <a:endParaRPr lang="en-US" sz="2400" b="1" kern="1200" dirty="0"/>
        </a:p>
      </dsp:txBody>
      <dsp:txXfrm>
        <a:off x="1524000" y="3276600"/>
        <a:ext cx="3048000" cy="762000"/>
      </dsp:txXfrm>
    </dsp:sp>
    <dsp:sp modelId="{AE71BEEF-CCD9-44EB-A236-D49E46C6C40F}">
      <dsp:nvSpPr>
        <dsp:cNvPr id="0" name=""/>
        <dsp:cNvSpPr/>
      </dsp:nvSpPr>
      <dsp:spPr>
        <a:xfrm>
          <a:off x="2595880" y="1390904"/>
          <a:ext cx="1143000" cy="11430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Nilai</a:t>
          </a:r>
          <a:endParaRPr lang="en-US" sz="1800" kern="1200" dirty="0"/>
        </a:p>
      </dsp:txBody>
      <dsp:txXfrm>
        <a:off x="2763268" y="1558292"/>
        <a:ext cx="808224" cy="808224"/>
      </dsp:txXfrm>
    </dsp:sp>
    <dsp:sp modelId="{756B5436-CFAC-4110-993C-E0C94B51CFE4}">
      <dsp:nvSpPr>
        <dsp:cNvPr id="0" name=""/>
        <dsp:cNvSpPr/>
      </dsp:nvSpPr>
      <dsp:spPr>
        <a:xfrm>
          <a:off x="1778000" y="533399"/>
          <a:ext cx="1143000" cy="1143000"/>
        </a:xfrm>
        <a:prstGeom prst="ellipse">
          <a:avLst/>
        </a:prstGeom>
        <a:gradFill rotWithShape="0">
          <a:gsLst>
            <a:gs pos="0">
              <a:schemeClr val="accent2">
                <a:hueOff val="5241764"/>
                <a:satOff val="-994"/>
                <a:lumOff val="-5000"/>
                <a:alphaOff val="0"/>
                <a:shade val="51000"/>
                <a:satMod val="130000"/>
              </a:schemeClr>
            </a:gs>
            <a:gs pos="80000">
              <a:schemeClr val="accent2">
                <a:hueOff val="5241764"/>
                <a:satOff val="-994"/>
                <a:lumOff val="-5000"/>
                <a:alphaOff val="0"/>
                <a:shade val="93000"/>
                <a:satMod val="130000"/>
              </a:schemeClr>
            </a:gs>
            <a:gs pos="100000">
              <a:schemeClr val="accent2">
                <a:hueOff val="5241764"/>
                <a:satOff val="-994"/>
                <a:lumOff val="-5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Adab</a:t>
          </a:r>
          <a:endParaRPr lang="en-US" sz="1800" kern="1200" dirty="0"/>
        </a:p>
      </dsp:txBody>
      <dsp:txXfrm>
        <a:off x="1945388" y="700787"/>
        <a:ext cx="808224" cy="808224"/>
      </dsp:txXfrm>
    </dsp:sp>
    <dsp:sp modelId="{68DA492E-A05E-4231-8226-352496396C07}">
      <dsp:nvSpPr>
        <dsp:cNvPr id="0" name=""/>
        <dsp:cNvSpPr/>
      </dsp:nvSpPr>
      <dsp:spPr>
        <a:xfrm>
          <a:off x="2946400" y="257047"/>
          <a:ext cx="1143000" cy="1143000"/>
        </a:xfrm>
        <a:prstGeom prst="ellipse">
          <a:avLst/>
        </a:prstGeom>
        <a:gradFill rotWithShape="0">
          <a:gsLst>
            <a:gs pos="0">
              <a:schemeClr val="accent2">
                <a:hueOff val="10483529"/>
                <a:satOff val="-1988"/>
                <a:lumOff val="-9999"/>
                <a:alphaOff val="0"/>
                <a:shade val="51000"/>
                <a:satMod val="130000"/>
              </a:schemeClr>
            </a:gs>
            <a:gs pos="80000">
              <a:schemeClr val="accent2">
                <a:hueOff val="10483529"/>
                <a:satOff val="-1988"/>
                <a:lumOff val="-9999"/>
                <a:alphaOff val="0"/>
                <a:shade val="93000"/>
                <a:satMod val="130000"/>
              </a:schemeClr>
            </a:gs>
            <a:gs pos="100000">
              <a:schemeClr val="accent2">
                <a:hueOff val="10483529"/>
                <a:satOff val="-1988"/>
                <a:lumOff val="-99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Modern</a:t>
          </a:r>
          <a:endParaRPr lang="en-US" sz="1800" kern="1200" dirty="0"/>
        </a:p>
      </dsp:txBody>
      <dsp:txXfrm>
        <a:off x="3113788" y="424435"/>
        <a:ext cx="808224" cy="808224"/>
      </dsp:txXfrm>
    </dsp:sp>
    <dsp:sp modelId="{08DD70D6-565F-4291-B500-45ABCA5661A4}">
      <dsp:nvSpPr>
        <dsp:cNvPr id="0" name=""/>
        <dsp:cNvSpPr/>
      </dsp:nvSpPr>
      <dsp:spPr>
        <a:xfrm>
          <a:off x="1270000" y="25399"/>
          <a:ext cx="3556000" cy="28448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3E33C-BA2F-43AC-A93D-BA513F470491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195A8-9B35-48A1-BBC0-100D3ECB9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7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Perkembangan</a:t>
            </a:r>
            <a:r>
              <a:rPr lang="en-US" baseline="0" dirty="0" smtClean="0"/>
              <a:t> Budaya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195A8-9B35-48A1-BBC0-100D3ECB9C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13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195A8-9B35-48A1-BBC0-100D3ECB9C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7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Budaya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menyediakan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seperangkat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jawaban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keheren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kesulitan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eksistensial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dihadapi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manusia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perjalanan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hidup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mereka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195A8-9B35-48A1-BBC0-100D3ECB9C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2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195A8-9B35-48A1-BBC0-100D3ECB9C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20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195A8-9B35-48A1-BBC0-100D3ECB9C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7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195A8-9B35-48A1-BBC0-100D3ECB9C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98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195A8-9B35-48A1-BBC0-100D3ECB9C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92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3195A8-9B35-48A1-BBC0-100D3ECB9C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3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59AF290-502C-47B5-B3A7-CFBADE9B60E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AE22F02-C1AC-4533-9505-0ABB81E936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Budaya Nusantara </a:t>
            </a:r>
            <a:r>
              <a:rPr lang="en-US" dirty="0" err="1" smtClean="0"/>
              <a:t>Diantara</a:t>
            </a:r>
            <a:r>
              <a:rPr lang="en-US" dirty="0" smtClean="0"/>
              <a:t> Budaya Modern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06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,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6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6147" y="2153867"/>
            <a:ext cx="66247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Budaya Nusantara </a:t>
            </a:r>
            <a:r>
              <a:rPr lang="en-US" sz="2800" dirty="0" err="1" smtClean="0"/>
              <a:t>alkulturasi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berbangsa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bernegara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619672" y="836712"/>
            <a:ext cx="6296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/>
              <a:t>Sifat</a:t>
            </a:r>
            <a:r>
              <a:rPr lang="en-US" sz="4000" b="1" dirty="0"/>
              <a:t> </a:t>
            </a:r>
            <a:r>
              <a:rPr lang="en-US" sz="4000" b="1" dirty="0" err="1"/>
              <a:t>Perkembangan</a:t>
            </a:r>
            <a:r>
              <a:rPr lang="en-US" sz="4000" b="1" dirty="0"/>
              <a:t> Budaya</a:t>
            </a:r>
          </a:p>
        </p:txBody>
      </p:sp>
    </p:spTree>
    <p:extLst>
      <p:ext uri="{BB962C8B-B14F-4D97-AF65-F5344CB8AC3E}">
        <p14:creationId xmlns:p14="http://schemas.microsoft.com/office/powerpoint/2010/main" val="26916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39489" y="2204864"/>
            <a:ext cx="688932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/>
              <a:t>Budaya modern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rasional</a:t>
            </a:r>
            <a:r>
              <a:rPr lang="en-US" sz="2800" dirty="0" smtClean="0"/>
              <a:t>.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merubah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imbalan</a:t>
            </a:r>
            <a:r>
              <a:rPr lang="en-US" sz="2800" dirty="0" smtClean="0"/>
              <a:t> </a:t>
            </a:r>
            <a:r>
              <a:rPr lang="en-US" sz="2800" dirty="0" err="1" smtClean="0"/>
              <a:t>menarik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912890" y="812031"/>
            <a:ext cx="61640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Kooptasi</a:t>
            </a:r>
            <a:r>
              <a:rPr lang="en-US" sz="4400" b="1" dirty="0"/>
              <a:t> Budaya Modern</a:t>
            </a:r>
          </a:p>
        </p:txBody>
      </p:sp>
    </p:spTree>
    <p:extLst>
      <p:ext uri="{BB962C8B-B14F-4D97-AF65-F5344CB8AC3E}">
        <p14:creationId xmlns:p14="http://schemas.microsoft.com/office/powerpoint/2010/main" val="142801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7264" y="554777"/>
            <a:ext cx="42414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/>
              <a:t>Budaya Daniel Bell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484784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Budaya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seperangkat</a:t>
            </a:r>
            <a:r>
              <a:rPr lang="en-US" sz="2800" dirty="0"/>
              <a:t> </a:t>
            </a:r>
            <a:r>
              <a:rPr lang="en-US" sz="2800" dirty="0" err="1"/>
              <a:t>jawaban</a:t>
            </a:r>
            <a:r>
              <a:rPr lang="en-US" sz="2800" dirty="0"/>
              <a:t> yang </a:t>
            </a:r>
            <a:r>
              <a:rPr lang="en-US" sz="2800" dirty="0" err="1"/>
              <a:t>keheren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kesulitan</a:t>
            </a:r>
            <a:r>
              <a:rPr lang="en-US" sz="2800" dirty="0"/>
              <a:t> </a:t>
            </a:r>
            <a:r>
              <a:rPr lang="en-US" sz="2800" dirty="0" err="1"/>
              <a:t>eksistensial</a:t>
            </a:r>
            <a:r>
              <a:rPr lang="en-US" sz="2800" dirty="0"/>
              <a:t> yang </a:t>
            </a:r>
            <a:r>
              <a:rPr lang="en-US" sz="2800" dirty="0" err="1"/>
              <a:t>dihadapi</a:t>
            </a:r>
            <a:r>
              <a:rPr lang="en-US" sz="2800" dirty="0"/>
              <a:t> </a:t>
            </a:r>
            <a:r>
              <a:rPr lang="en-US" sz="2800" dirty="0" err="1"/>
              <a:t>umat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perjalanan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 smtClean="0"/>
              <a:t>.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tradisi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yang </a:t>
            </a:r>
            <a:r>
              <a:rPr lang="en-US" sz="2800" dirty="0" err="1" smtClean="0"/>
              <a:t>esensial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vitalitas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, </a:t>
            </a:r>
            <a:r>
              <a:rPr lang="en-US" sz="2800" dirty="0" err="1" smtClean="0"/>
              <a:t>sebab</a:t>
            </a:r>
            <a:r>
              <a:rPr lang="en-US" sz="2800" dirty="0" smtClean="0"/>
              <a:t> </a:t>
            </a:r>
            <a:r>
              <a:rPr lang="en-US" sz="2800" dirty="0" err="1" smtClean="0"/>
              <a:t>tradisi</a:t>
            </a:r>
            <a:r>
              <a:rPr lang="en-US" sz="2800" dirty="0" smtClean="0"/>
              <a:t>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kontinuitas</a:t>
            </a:r>
            <a:r>
              <a:rPr lang="en-US" sz="2800" dirty="0" smtClean="0"/>
              <a:t> </a:t>
            </a:r>
            <a:r>
              <a:rPr lang="en-US" sz="2800" dirty="0" err="1" smtClean="0"/>
              <a:t>kenangan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mengajarkan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</a:t>
            </a:r>
            <a:r>
              <a:rPr lang="en-US" sz="2800" dirty="0" smtClean="0"/>
              <a:t> </a:t>
            </a:r>
            <a:r>
              <a:rPr lang="en-US" sz="2800" dirty="0" err="1" smtClean="0"/>
              <a:t>leluhur</a:t>
            </a:r>
            <a:r>
              <a:rPr lang="en-US" sz="2800" dirty="0" smtClean="0"/>
              <a:t> </a:t>
            </a:r>
            <a:r>
              <a:rPr lang="en-US" sz="2800" dirty="0" err="1" smtClean="0"/>
              <a:t>menghadapi</a:t>
            </a:r>
            <a:r>
              <a:rPr lang="en-US" sz="2800" dirty="0" smtClean="0"/>
              <a:t> </a:t>
            </a:r>
            <a:r>
              <a:rPr lang="en-US" sz="2800" dirty="0" err="1" smtClean="0"/>
              <a:t>kesulitan</a:t>
            </a:r>
            <a:r>
              <a:rPr lang="en-US" sz="2800" dirty="0" smtClean="0"/>
              <a:t> </a:t>
            </a:r>
            <a:r>
              <a:rPr lang="en-US" sz="2800" dirty="0" err="1" smtClean="0"/>
              <a:t>eksistensial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8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/>
              <a:t>Kontinuitas</a:t>
            </a:r>
            <a:r>
              <a:rPr lang="en-US" sz="4400" b="1" dirty="0"/>
              <a:t> Budaya Nusantara </a:t>
            </a:r>
            <a:r>
              <a:rPr lang="en-US" sz="4400" b="1" dirty="0" err="1"/>
              <a:t>Perkembangan</a:t>
            </a:r>
            <a:r>
              <a:rPr lang="en-US" sz="4400" b="1" dirty="0"/>
              <a:t> </a:t>
            </a:r>
            <a:r>
              <a:rPr lang="en-US" sz="4400" b="1" dirty="0" err="1"/>
              <a:t>Kepribadian</a:t>
            </a:r>
            <a:endParaRPr lang="en-US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1115616" y="2564904"/>
            <a:ext cx="73448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Menumbuhkan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menanamkan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kepribadian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berahlak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beradab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yang </a:t>
            </a:r>
            <a:r>
              <a:rPr lang="en-US" sz="2400" dirty="0" err="1"/>
              <a:t>bermakna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integritas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, </a:t>
            </a:r>
            <a:r>
              <a:rPr lang="en-US" sz="2400" dirty="0"/>
              <a:t>Indonesia</a:t>
            </a:r>
          </a:p>
        </p:txBody>
      </p:sp>
    </p:spTree>
    <p:extLst>
      <p:ext uri="{BB962C8B-B14F-4D97-AF65-F5344CB8AC3E}">
        <p14:creationId xmlns:p14="http://schemas.microsoft.com/office/powerpoint/2010/main" val="72706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692696"/>
            <a:ext cx="68116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Perkembangan</a:t>
            </a:r>
            <a:r>
              <a:rPr lang="en-US" sz="4400" b="1" dirty="0"/>
              <a:t> </a:t>
            </a:r>
            <a:r>
              <a:rPr lang="en-US" sz="4400" b="1" dirty="0" err="1"/>
              <a:t>Kepribadian</a:t>
            </a:r>
            <a:endParaRPr lang="en-US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855471" y="1772816"/>
            <a:ext cx="73877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kepribadian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formalisme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birokrasi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keagamaan</a:t>
            </a:r>
            <a:r>
              <a:rPr lang="en-US" sz="2400" dirty="0"/>
              <a:t> yang </a:t>
            </a:r>
            <a:r>
              <a:rPr lang="en-US" sz="2400" dirty="0" err="1"/>
              <a:t>melekat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orang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dikembangkan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keyakinan</a:t>
            </a:r>
            <a:r>
              <a:rPr lang="en-US" sz="2400" dirty="0"/>
              <a:t> yang </a:t>
            </a:r>
            <a:r>
              <a:rPr lang="en-US" sz="2400" dirty="0" err="1" smtClean="0"/>
              <a:t>pluhur</a:t>
            </a:r>
            <a:r>
              <a:rPr lang="en-US" sz="2400" dirty="0" smtClean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aparatur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394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496144"/>
            <a:ext cx="570899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4400" b="1" dirty="0"/>
              <a:t>Kesenjangan Budaya </a:t>
            </a:r>
            <a:endParaRPr lang="sv-SE" sz="4400" b="1" dirty="0" smtClean="0"/>
          </a:p>
          <a:p>
            <a:pPr algn="ctr"/>
            <a:r>
              <a:rPr lang="sv-SE" sz="4400" b="1" dirty="0" smtClean="0"/>
              <a:t>Modern </a:t>
            </a:r>
            <a:r>
              <a:rPr lang="sv-SE" sz="4400" b="1" dirty="0"/>
              <a:t>dan Nusantara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2365216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Kesadaran</a:t>
            </a:r>
            <a:r>
              <a:rPr lang="en-US" sz="2400" dirty="0"/>
              <a:t> </a:t>
            </a:r>
            <a:r>
              <a:rPr lang="en-US" sz="2400" dirty="0" err="1"/>
              <a:t>menyatukan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agama, </a:t>
            </a:r>
            <a:r>
              <a:rPr lang="en-US" sz="2400" dirty="0" err="1" smtClean="0"/>
              <a:t>akhlak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adab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aktifitas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sebukan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orang yang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beradab</a:t>
            </a:r>
            <a:r>
              <a:rPr lang="en-US" sz="2400" dirty="0" smtClean="0"/>
              <a:t>. </a:t>
            </a:r>
            <a:r>
              <a:rPr lang="en-US" sz="2400" dirty="0" err="1"/>
              <a:t>Aparatur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 Negara </a:t>
            </a:r>
            <a:r>
              <a:rPr lang="en-US" sz="2400" dirty="0" err="1"/>
              <a:t>adalah</a:t>
            </a:r>
            <a:r>
              <a:rPr lang="en-US" sz="2400" dirty="0"/>
              <a:t> orang yang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 </a:t>
            </a:r>
            <a:r>
              <a:rPr lang="en-US" sz="2400" dirty="0" err="1" smtClean="0"/>
              <a:t>profesional</a:t>
            </a:r>
            <a:r>
              <a:rPr lang="en-US" sz="2400" dirty="0" smtClean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yang </a:t>
            </a:r>
            <a:r>
              <a:rPr lang="en-US" sz="2400" dirty="0" err="1"/>
              <a:t>berdaulat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84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48562860"/>
              </p:ext>
            </p:extLst>
          </p:nvPr>
        </p:nvGraphicFramePr>
        <p:xfrm>
          <a:off x="1547664" y="19168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809609" y="476671"/>
            <a:ext cx="78442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/>
              <a:t>Kepribadian</a:t>
            </a:r>
            <a:r>
              <a:rPr lang="en-US" sz="4400" b="1" dirty="0"/>
              <a:t> </a:t>
            </a:r>
            <a:r>
              <a:rPr lang="en-US" sz="4400" b="1" dirty="0" err="1"/>
              <a:t>Luhur</a:t>
            </a:r>
            <a:r>
              <a:rPr lang="en-US" sz="4400" b="1" dirty="0"/>
              <a:t> </a:t>
            </a:r>
            <a:r>
              <a:rPr lang="en-US" sz="4400" b="1" dirty="0" err="1" smtClean="0"/>
              <a:t>Anak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Bangsa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177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4809" y="476672"/>
            <a:ext cx="56183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/>
              <a:t>Kepribadian</a:t>
            </a:r>
            <a:r>
              <a:rPr lang="en-US" sz="4400" b="1" dirty="0"/>
              <a:t> Yang </a:t>
            </a:r>
            <a:r>
              <a:rPr lang="en-US" sz="4400" b="1" dirty="0" err="1"/>
              <a:t>Utuh</a:t>
            </a:r>
            <a:endParaRPr lang="en-US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539552" y="1628800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Kepribadian</a:t>
            </a:r>
            <a:r>
              <a:rPr lang="en-US" sz="2400" dirty="0"/>
              <a:t> yang </a:t>
            </a:r>
            <a:r>
              <a:rPr lang="en-US" sz="2400" dirty="0" err="1"/>
              <a:t>ditanamkan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hamba</a:t>
            </a:r>
            <a:r>
              <a:rPr lang="en-US" sz="2400" dirty="0"/>
              <a:t> Allah, </a:t>
            </a:r>
            <a:r>
              <a:rPr lang="en-US" sz="2400" dirty="0" err="1"/>
              <a:t>Tuhan</a:t>
            </a:r>
            <a:r>
              <a:rPr lang="en-US" sz="2400" dirty="0"/>
              <a:t> Yang </a:t>
            </a:r>
            <a:r>
              <a:rPr lang="en-US" sz="2400" dirty="0" err="1"/>
              <a:t>Esa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dilahirkan</a:t>
            </a:r>
            <a:r>
              <a:rPr lang="en-US" sz="2400" dirty="0"/>
              <a:t>.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dewasa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artikulasi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yang </a:t>
            </a:r>
            <a:r>
              <a:rPr lang="en-US" sz="2400" dirty="0" err="1"/>
              <a:t>berkeyakinan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.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kebaikan</a:t>
            </a:r>
            <a:r>
              <a:rPr lang="en-US" sz="2400" dirty="0"/>
              <a:t> yang </a:t>
            </a:r>
            <a:r>
              <a:rPr lang="en-US" sz="2400" dirty="0" err="1"/>
              <a:t>diberikan</a:t>
            </a:r>
            <a:r>
              <a:rPr lang="en-US" sz="2400" dirty="0"/>
              <a:t> orang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guru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aturan</a:t>
            </a:r>
            <a:r>
              <a:rPr lang="en-US" sz="2400" dirty="0"/>
              <a:t> agama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warna</a:t>
            </a:r>
            <a:r>
              <a:rPr lang="en-US" sz="2400" dirty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mengemban</a:t>
            </a:r>
            <a:r>
              <a:rPr lang="en-US" sz="2400" dirty="0"/>
              <a:t> </a:t>
            </a:r>
            <a:r>
              <a:rPr lang="en-US" sz="2400" dirty="0" err="1" smtClean="0"/>
              <a:t>amanah</a:t>
            </a:r>
            <a:r>
              <a:rPr lang="en-US" sz="2400" dirty="0" smtClean="0"/>
              <a:t>,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aparatur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, </a:t>
            </a:r>
            <a:r>
              <a:rPr lang="en-US" sz="2400" dirty="0"/>
              <a:t>yang </a:t>
            </a:r>
            <a:r>
              <a:rPr lang="en-US" sz="2400" dirty="0" err="1"/>
              <a:t>mengabdi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smtClean="0"/>
              <a:t>Negara,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keyakinan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Allah, </a:t>
            </a:r>
            <a:r>
              <a:rPr lang="en-US" sz="2400" dirty="0" err="1"/>
              <a:t>Tuhan</a:t>
            </a:r>
            <a:r>
              <a:rPr lang="en-US" sz="2400" dirty="0"/>
              <a:t> Yang </a:t>
            </a:r>
            <a:r>
              <a:rPr lang="en-US" sz="2400" dirty="0" err="1"/>
              <a:t>Esa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10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186</TotalTime>
  <Words>363</Words>
  <Application>Microsoft Office PowerPoint</Application>
  <PresentationFormat>On-screen Show (4:3)</PresentationFormat>
  <Paragraphs>34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Budaya Nusantara Diantara Budaya Modern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SekIan,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Budaya Nusantara Diantara Budaya Modern</dc:title>
  <dc:creator>User</dc:creator>
  <cp:lastModifiedBy>User</cp:lastModifiedBy>
  <cp:revision>11</cp:revision>
  <dcterms:created xsi:type="dcterms:W3CDTF">2022-12-10T14:22:46Z</dcterms:created>
  <dcterms:modified xsi:type="dcterms:W3CDTF">2023-01-16T06:49:21Z</dcterms:modified>
</cp:coreProperties>
</file>