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2" r:id="rId3"/>
    <p:sldId id="265" r:id="rId4"/>
    <p:sldId id="257" r:id="rId5"/>
    <p:sldId id="258" r:id="rId6"/>
    <p:sldId id="259" r:id="rId7"/>
    <p:sldId id="260" r:id="rId8"/>
    <p:sldId id="261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9A157-2252-49DE-937B-9A2739D71EF6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077C1-51F9-456D-83FA-A4C14C2BB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6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077C1-51F9-456D-83FA-A4C14C2BB90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834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Sekian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077C1-51F9-456D-83FA-A4C14C2BB90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94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0186F-EFA6-4A98-AF6D-B43448FE569D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7A59576-BD7D-4005-A06E-A64527614F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0186F-EFA6-4A98-AF6D-B43448FE569D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59576-BD7D-4005-A06E-A64527614F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0186F-EFA6-4A98-AF6D-B43448FE569D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59576-BD7D-4005-A06E-A64527614F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0186F-EFA6-4A98-AF6D-B43448FE569D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7A59576-BD7D-4005-A06E-A64527614F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0186F-EFA6-4A98-AF6D-B43448FE569D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59576-BD7D-4005-A06E-A64527614F2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0186F-EFA6-4A98-AF6D-B43448FE569D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59576-BD7D-4005-A06E-A64527614F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0186F-EFA6-4A98-AF6D-B43448FE569D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7A59576-BD7D-4005-A06E-A64527614F2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0186F-EFA6-4A98-AF6D-B43448FE569D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59576-BD7D-4005-A06E-A64527614F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0186F-EFA6-4A98-AF6D-B43448FE569D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59576-BD7D-4005-A06E-A64527614F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0186F-EFA6-4A98-AF6D-B43448FE569D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59576-BD7D-4005-A06E-A64527614F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0186F-EFA6-4A98-AF6D-B43448FE569D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59576-BD7D-4005-A06E-A64527614F2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290186F-EFA6-4A98-AF6D-B43448FE569D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7A59576-BD7D-4005-A06E-A64527614F2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smtClean="0"/>
              <a:t>aspek </a:t>
            </a:r>
            <a:r>
              <a:rPr lang="en-US" sz="5400" dirty="0" smtClean="0"/>
              <a:t>BUDAYA MANUSIA</a:t>
            </a:r>
            <a:br>
              <a:rPr lang="en-US" sz="5400" dirty="0" smtClean="0"/>
            </a:b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659757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46242" y="3244334"/>
            <a:ext cx="315022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b="1" dirty="0" err="1"/>
              <a:t>Sekian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313168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980729"/>
            <a:ext cx="6552728" cy="864096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  <a:ea typeface="+mn-ea"/>
                <a:cs typeface="+mn-cs"/>
              </a:rPr>
              <a:t>Arnold </a:t>
            </a:r>
            <a:r>
              <a:rPr lang="en-US" sz="4000" dirty="0" err="1" smtClean="0">
                <a:solidFill>
                  <a:schemeClr val="tx1"/>
                </a:solidFill>
                <a:ea typeface="+mn-ea"/>
                <a:cs typeface="+mn-cs"/>
              </a:rPr>
              <a:t>mendiagnosis</a:t>
            </a:r>
            <a:r>
              <a:rPr lang="en-US" sz="4000" dirty="0" smtClean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en-US" sz="4000" dirty="0" err="1">
                <a:solidFill>
                  <a:schemeClr val="tx1"/>
                </a:solidFill>
                <a:ea typeface="+mn-ea"/>
                <a:cs typeface="+mn-cs"/>
              </a:rPr>
              <a:t>keberadaan</a:t>
            </a:r>
            <a:r>
              <a:rPr lang="en-US" sz="40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a typeface="+mn-ea"/>
                <a:cs typeface="+mn-cs"/>
              </a:rPr>
              <a:t>dunia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4149080"/>
            <a:ext cx="7560840" cy="1752600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 smtClean="0"/>
              <a:t>Budaya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pertolongan</a:t>
            </a:r>
            <a:r>
              <a:rPr lang="en-US" sz="2400" dirty="0" smtClean="0"/>
              <a:t> </a:t>
            </a:r>
            <a:r>
              <a:rPr lang="en-US" sz="2400" dirty="0" err="1" smtClean="0"/>
              <a:t>terbesar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keluar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kesulitaan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sekarang</a:t>
            </a:r>
            <a:r>
              <a:rPr lang="en-US" sz="2400" dirty="0" smtClean="0"/>
              <a:t>,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budaya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kesempurnaan</a:t>
            </a:r>
            <a:r>
              <a:rPr lang="en-US" sz="2400" dirty="0" smtClean="0"/>
              <a:t> total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mengetahui</a:t>
            </a:r>
            <a:r>
              <a:rPr lang="en-US" sz="2400" dirty="0" smtClean="0"/>
              <a:t> </a:t>
            </a:r>
            <a:r>
              <a:rPr lang="en-US" sz="2400" dirty="0" err="1" smtClean="0"/>
              <a:t>segala</a:t>
            </a:r>
            <a:r>
              <a:rPr lang="en-US" sz="2400" dirty="0" smtClean="0"/>
              <a:t> </a:t>
            </a:r>
            <a:r>
              <a:rPr lang="en-US" sz="2400" dirty="0" err="1" smtClean="0"/>
              <a:t>permasalahan</a:t>
            </a:r>
            <a:r>
              <a:rPr lang="en-US" sz="2400" dirty="0" smtClean="0"/>
              <a:t> yang paling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perhatikan</a:t>
            </a:r>
            <a:r>
              <a:rPr lang="en-US" sz="2400" dirty="0" smtClean="0"/>
              <a:t>, </a:t>
            </a:r>
            <a:r>
              <a:rPr lang="en-US" sz="2400" dirty="0" err="1" smtClean="0"/>
              <a:t>menyangkut</a:t>
            </a:r>
            <a:r>
              <a:rPr lang="en-US" sz="2400" dirty="0" smtClean="0"/>
              <a:t> </a:t>
            </a:r>
            <a:r>
              <a:rPr lang="en-US" sz="2400" dirty="0" err="1" smtClean="0"/>
              <a:t>sesuatu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terbaik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pikirkan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katakan</a:t>
            </a:r>
            <a:r>
              <a:rPr lang="en-US" sz="2400" dirty="0" smtClean="0"/>
              <a:t> di </a:t>
            </a:r>
            <a:r>
              <a:rPr lang="en-US" sz="2400" dirty="0" err="1" smtClean="0"/>
              <a:t>dunia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; </a:t>
            </a:r>
            <a:r>
              <a:rPr lang="en-US" sz="2400" dirty="0" err="1" smtClean="0"/>
              <a:t>dan</a:t>
            </a:r>
            <a:r>
              <a:rPr lang="en-US" sz="2400" dirty="0" smtClean="0"/>
              <a:t>,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, </a:t>
            </a:r>
            <a:r>
              <a:rPr lang="en-US" sz="2400" dirty="0" err="1" smtClean="0"/>
              <a:t>muncul</a:t>
            </a:r>
            <a:r>
              <a:rPr lang="en-US" sz="2400" dirty="0" smtClean="0"/>
              <a:t> </a:t>
            </a:r>
            <a:r>
              <a:rPr lang="en-US" sz="2400" dirty="0" err="1" smtClean="0"/>
              <a:t>aliran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segar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pemikiran</a:t>
            </a:r>
            <a:r>
              <a:rPr lang="en-US" sz="2400" dirty="0" smtClean="0"/>
              <a:t> </a:t>
            </a:r>
            <a:r>
              <a:rPr lang="en-US" sz="2400" dirty="0" err="1" smtClean="0"/>
              <a:t>bebas</a:t>
            </a:r>
            <a:r>
              <a:rPr lang="en-US" sz="2400" dirty="0" smtClean="0"/>
              <a:t> </a:t>
            </a:r>
            <a:r>
              <a:rPr lang="en-US" sz="2400" dirty="0" err="1" smtClean="0"/>
              <a:t>diatas</a:t>
            </a:r>
            <a:r>
              <a:rPr lang="en-US" sz="2400" dirty="0" smtClean="0"/>
              <a:t> </a:t>
            </a:r>
            <a:r>
              <a:rPr lang="en-US" sz="2400" dirty="0" err="1" smtClean="0"/>
              <a:t>persediaan</a:t>
            </a:r>
            <a:r>
              <a:rPr lang="en-US" sz="2400" dirty="0" smtClean="0"/>
              <a:t> </a:t>
            </a:r>
            <a:r>
              <a:rPr lang="en-US" sz="2400" dirty="0" err="1" smtClean="0"/>
              <a:t>konsepsi-konsepsi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kebiasaankebiasaan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6736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1760" y="548680"/>
            <a:ext cx="4536504" cy="9807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Roger M. </a:t>
            </a:r>
            <a:r>
              <a:rPr lang="en-US" dirty="0" err="1"/>
              <a:t>Keesing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4797152"/>
            <a:ext cx="8170168" cy="91440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dirty="0" err="1" smtClean="0">
                <a:solidFill>
                  <a:schemeClr val="tx1"/>
                </a:solidFill>
              </a:rPr>
              <a:t>Manusia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pernah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menghadapi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lingkungan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fisik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langsung</a:t>
            </a:r>
            <a:r>
              <a:rPr lang="en-US" dirty="0">
                <a:solidFill>
                  <a:schemeClr val="tx1"/>
                </a:solidFill>
              </a:rPr>
              <a:t>; </a:t>
            </a:r>
            <a:r>
              <a:rPr lang="en-US" dirty="0" err="1">
                <a:solidFill>
                  <a:schemeClr val="tx1"/>
                </a:solidFill>
              </a:rPr>
              <a:t>mereka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selalu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mendekati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alam</a:t>
            </a:r>
            <a:r>
              <a:rPr lang="en-US" dirty="0">
                <a:solidFill>
                  <a:schemeClr val="tx1"/>
                </a:solidFill>
              </a:rPr>
              <a:t> [</a:t>
            </a:r>
            <a:r>
              <a:rPr lang="en-US" dirty="0" err="1">
                <a:solidFill>
                  <a:schemeClr val="tx1"/>
                </a:solidFill>
              </a:rPr>
              <a:t>realitas</a:t>
            </a:r>
            <a:r>
              <a:rPr lang="en-US" dirty="0">
                <a:solidFill>
                  <a:schemeClr val="tx1"/>
                </a:solidFill>
              </a:rPr>
              <a:t> material] </a:t>
            </a:r>
            <a:r>
              <a:rPr lang="en-US" dirty="0" err="1">
                <a:solidFill>
                  <a:schemeClr val="tx1"/>
                </a:solidFill>
              </a:rPr>
              <a:t>melalui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budaya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melalui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sistem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simbol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makna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nilai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Namun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bentuk-bentuk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budaya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dikembangkan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pemikiran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manusia</a:t>
            </a:r>
            <a:r>
              <a:rPr lang="en-US" dirty="0">
                <a:solidFill>
                  <a:schemeClr val="tx1"/>
                </a:solidFill>
              </a:rPr>
              <a:t>. </a:t>
            </a:r>
            <a:endParaRPr lang="en-US" dirty="0" smtClean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en-US" dirty="0" err="1" smtClean="0">
                <a:solidFill>
                  <a:schemeClr val="tx1"/>
                </a:solidFill>
              </a:rPr>
              <a:t>Budaya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dihasilkan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sistem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sosial</a:t>
            </a:r>
            <a:r>
              <a:rPr lang="en-US" dirty="0">
                <a:solidFill>
                  <a:schemeClr val="tx1"/>
                </a:solidFill>
              </a:rPr>
              <a:t>. [</a:t>
            </a:r>
            <a:r>
              <a:rPr lang="en-US" dirty="0" err="1">
                <a:solidFill>
                  <a:schemeClr val="tx1"/>
                </a:solidFill>
              </a:rPr>
              <a:t>Sebab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itu</a:t>
            </a:r>
            <a:r>
              <a:rPr lang="en-US" dirty="0">
                <a:solidFill>
                  <a:schemeClr val="tx1"/>
                </a:solidFill>
              </a:rPr>
              <a:t>] </a:t>
            </a:r>
            <a:r>
              <a:rPr lang="en-US" dirty="0" err="1">
                <a:solidFill>
                  <a:schemeClr val="tx1"/>
                </a:solidFill>
              </a:rPr>
              <a:t>manusia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menghadapi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dunia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fisik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sekedar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melalui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sistem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simbol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budaya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mereka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menghadapi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dunia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sistem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hubungan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sosial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737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72400" cy="1470025"/>
          </a:xfrm>
        </p:spPr>
        <p:txBody>
          <a:bodyPr/>
          <a:lstStyle/>
          <a:p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2780928"/>
            <a:ext cx="6400800" cy="17526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3200" dirty="0" err="1" smtClean="0"/>
              <a:t>Budaya</a:t>
            </a:r>
            <a:r>
              <a:rPr lang="en-US" sz="3200" dirty="0" smtClean="0"/>
              <a:t> </a:t>
            </a:r>
            <a:r>
              <a:rPr lang="en-US" sz="3200" dirty="0" err="1"/>
              <a:t>S</a:t>
            </a:r>
            <a:r>
              <a:rPr lang="en-US" sz="3200" dirty="0" err="1" smtClean="0"/>
              <a:t>ebagai</a:t>
            </a:r>
            <a:r>
              <a:rPr lang="en-US" sz="3200" dirty="0" smtClean="0"/>
              <a:t> </a:t>
            </a:r>
            <a:r>
              <a:rPr lang="en-US" sz="3200" dirty="0" err="1" smtClean="0"/>
              <a:t>Kognitif</a:t>
            </a:r>
            <a:endParaRPr lang="en-US" sz="3200" dirty="0" smtClean="0"/>
          </a:p>
          <a:p>
            <a:pPr marL="514350" indent="-514350">
              <a:buAutoNum type="arabicPeriod"/>
            </a:pPr>
            <a:r>
              <a:rPr lang="en-US" sz="3200" dirty="0" err="1" smtClean="0"/>
              <a:t>Budaya</a:t>
            </a:r>
            <a:r>
              <a:rPr lang="en-US" sz="3200" dirty="0" smtClean="0"/>
              <a:t> yang  </a:t>
            </a:r>
            <a:r>
              <a:rPr lang="en-US" sz="3200" dirty="0" err="1" smtClean="0"/>
              <a:t>Melekat</a:t>
            </a:r>
            <a:endParaRPr lang="en-US" sz="3200" dirty="0" smtClean="0"/>
          </a:p>
          <a:p>
            <a:pPr marL="514350" indent="-514350">
              <a:buAutoNum type="arabicPeriod"/>
            </a:pPr>
            <a:r>
              <a:rPr lang="en-US" sz="3200" dirty="0" err="1" smtClean="0"/>
              <a:t>Budaya</a:t>
            </a:r>
            <a:r>
              <a:rPr lang="en-US" sz="3200" dirty="0" smtClean="0"/>
              <a:t> </a:t>
            </a:r>
            <a:r>
              <a:rPr lang="en-US" sz="3200" dirty="0" err="1" smtClean="0"/>
              <a:t>Kongkrit</a:t>
            </a:r>
            <a:endParaRPr lang="en-US" sz="3200" dirty="0" smtClean="0"/>
          </a:p>
          <a:p>
            <a:pPr marL="514350" indent="-514350">
              <a:buAutoNum type="arabicPeriod"/>
            </a:pPr>
            <a:r>
              <a:rPr lang="en-US" sz="3200" dirty="0" err="1" smtClean="0"/>
              <a:t>Budaya</a:t>
            </a:r>
            <a:r>
              <a:rPr lang="en-US" sz="3200" dirty="0" smtClean="0"/>
              <a:t> </a:t>
            </a:r>
            <a:r>
              <a:rPr lang="en-US" sz="3200" dirty="0" err="1" smtClean="0"/>
              <a:t>Sosial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7382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260649"/>
            <a:ext cx="6336704" cy="936103"/>
          </a:xfrm>
        </p:spPr>
        <p:txBody>
          <a:bodyPr/>
          <a:lstStyle/>
          <a:p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645024"/>
            <a:ext cx="8064896" cy="2040632"/>
          </a:xfrm>
        </p:spPr>
        <p:txBody>
          <a:bodyPr>
            <a:noAutofit/>
          </a:bodyPr>
          <a:lstStyle/>
          <a:p>
            <a:pPr algn="just"/>
            <a:r>
              <a:rPr lang="en-US" sz="2000" dirty="0" err="1" smtClean="0">
                <a:solidFill>
                  <a:schemeClr val="tx1"/>
                </a:solidFill>
              </a:rPr>
              <a:t>Budaya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sebagai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sesuatu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kategori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kognitif</a:t>
            </a:r>
            <a:r>
              <a:rPr lang="en-US" sz="2000" dirty="0" smtClean="0">
                <a:solidFill>
                  <a:schemeClr val="tx1"/>
                </a:solidFill>
              </a:rPr>
              <a:t> : </a:t>
            </a:r>
            <a:r>
              <a:rPr lang="en-US" sz="2000" dirty="0" err="1" smtClean="0">
                <a:solidFill>
                  <a:schemeClr val="tx1"/>
                </a:solidFill>
              </a:rPr>
              <a:t>budaya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dimengerti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sebagai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pernyataan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umum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mengenai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cara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berpikir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en-US" sz="2000" dirty="0" err="1" smtClean="0">
                <a:solidFill>
                  <a:schemeClr val="tx1"/>
                </a:solidFill>
              </a:rPr>
              <a:t>Kategori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kognitif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ini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membawa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pada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gagasan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mengenai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kesempurnaan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sebuah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tujuan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atau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keinginan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pencapaian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manusia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baik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secara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individu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maupun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secara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emansipasi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en-US" sz="2000" dirty="0" err="1" smtClean="0">
                <a:solidFill>
                  <a:schemeClr val="tx1"/>
                </a:solidFill>
              </a:rPr>
              <a:t>Pada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tingkat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ini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merupakan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refleksi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dari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filsafat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individualis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tinggi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pada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tingkatan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kesetiaan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filosofis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pada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kekhususan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perbedaan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bahkan</a:t>
            </a:r>
            <a:r>
              <a:rPr lang="en-US" sz="2000" dirty="0" smtClean="0">
                <a:solidFill>
                  <a:schemeClr val="tx1"/>
                </a:solidFill>
              </a:rPr>
              <a:t> ‘</a:t>
            </a:r>
            <a:r>
              <a:rPr lang="en-US" sz="2000" dirty="0" err="1" smtClean="0">
                <a:solidFill>
                  <a:schemeClr val="tx1"/>
                </a:solidFill>
              </a:rPr>
              <a:t>keterpilihan</a:t>
            </a:r>
            <a:r>
              <a:rPr lang="en-US" sz="2000" dirty="0" smtClean="0">
                <a:solidFill>
                  <a:schemeClr val="tx1"/>
                </a:solidFill>
              </a:rPr>
              <a:t>’ </a:t>
            </a:r>
            <a:r>
              <a:rPr lang="en-US" sz="2000" dirty="0" err="1" smtClean="0">
                <a:solidFill>
                  <a:schemeClr val="tx1"/>
                </a:solidFill>
              </a:rPr>
              <a:t>atau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superioritas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manusia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en-US" sz="2000" dirty="0" err="1" smtClean="0">
                <a:solidFill>
                  <a:schemeClr val="tx1"/>
                </a:solidFill>
              </a:rPr>
              <a:t>Dalam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sejarah</a:t>
            </a:r>
            <a:r>
              <a:rPr lang="en-US" sz="2000" dirty="0" smtClean="0">
                <a:solidFill>
                  <a:schemeClr val="tx1"/>
                </a:solidFill>
              </a:rPr>
              <a:t> yang paling </a:t>
            </a:r>
            <a:r>
              <a:rPr lang="en-US" sz="2000" dirty="0" err="1" smtClean="0">
                <a:solidFill>
                  <a:schemeClr val="tx1"/>
                </a:solidFill>
              </a:rPr>
              <a:t>awal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kita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melihat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pemikiran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semacam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ini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pada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sebagian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besar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karya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kesusasteraan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Romantis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kritik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dari</a:t>
            </a:r>
            <a:r>
              <a:rPr lang="en-US" sz="2000" dirty="0" smtClean="0">
                <a:solidFill>
                  <a:schemeClr val="tx1"/>
                </a:solidFill>
              </a:rPr>
              <a:t> Coleridge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Carlyleee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serta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muncul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lebih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akhir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yakni</a:t>
            </a:r>
            <a:r>
              <a:rPr lang="en-US" sz="2000" dirty="0" smtClean="0">
                <a:solidFill>
                  <a:schemeClr val="tx1"/>
                </a:solidFill>
              </a:rPr>
              <a:t>, Matthew Arnold.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808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7704" y="620688"/>
            <a:ext cx="5544616" cy="57849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Budaya</a:t>
            </a:r>
            <a:r>
              <a:rPr lang="en-US" dirty="0" smtClean="0"/>
              <a:t> yang  </a:t>
            </a:r>
            <a:r>
              <a:rPr lang="en-US" dirty="0" err="1" smtClean="0"/>
              <a:t>Melekat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4005064"/>
            <a:ext cx="7848872" cy="1752600"/>
          </a:xfrm>
        </p:spPr>
        <p:txBody>
          <a:bodyPr>
            <a:noAutofit/>
          </a:bodyPr>
          <a:lstStyle/>
          <a:p>
            <a:pPr algn="just"/>
            <a:r>
              <a:rPr lang="en-US" sz="2000" dirty="0" err="1" smtClean="0">
                <a:solidFill>
                  <a:schemeClr val="tx1"/>
                </a:solidFill>
              </a:rPr>
              <a:t>Budaya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sebagai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sesuatu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melekat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suatu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kategori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kolektif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  <a:r>
              <a:rPr lang="en-US" sz="2000" dirty="0" err="1" smtClean="0">
                <a:solidFill>
                  <a:schemeClr val="tx1"/>
                </a:solidFill>
              </a:rPr>
              <a:t>disini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budaya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mendorong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kondisi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perkembangan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intelektual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atau</a:t>
            </a:r>
            <a:r>
              <a:rPr lang="en-US" sz="2000" dirty="0" smtClean="0">
                <a:solidFill>
                  <a:schemeClr val="tx1"/>
                </a:solidFill>
              </a:rPr>
              <a:t> moral </a:t>
            </a:r>
            <a:r>
              <a:rPr lang="en-US" sz="2000" dirty="0" err="1" smtClean="0">
                <a:solidFill>
                  <a:schemeClr val="tx1"/>
                </a:solidFill>
              </a:rPr>
              <a:t>dalam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masyarakat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en-US" sz="2000" dirty="0" err="1" smtClean="0">
                <a:solidFill>
                  <a:schemeClr val="tx1"/>
                </a:solidFill>
              </a:rPr>
              <a:t>Pemikiran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ini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merupakan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sebuah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posisi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keterkaitam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antara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budaya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</a:rPr>
              <a:t> ide </a:t>
            </a:r>
            <a:r>
              <a:rPr lang="en-US" sz="2000" dirty="0" err="1" smtClean="0">
                <a:solidFill>
                  <a:schemeClr val="tx1"/>
                </a:solidFill>
              </a:rPr>
              <a:t>peradaban</a:t>
            </a:r>
            <a:r>
              <a:rPr lang="en-US" sz="2000" dirty="0" smtClean="0">
                <a:solidFill>
                  <a:schemeClr val="tx1"/>
                </a:solidFill>
              </a:rPr>
              <a:t>, yang </a:t>
            </a:r>
            <a:r>
              <a:rPr lang="en-US" sz="2000" dirty="0" err="1" smtClean="0">
                <a:solidFill>
                  <a:schemeClr val="tx1"/>
                </a:solidFill>
              </a:rPr>
              <a:t>salah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satunya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diinformasikan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oleh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teori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Evolusi</a:t>
            </a:r>
            <a:r>
              <a:rPr lang="en-US" sz="2000" dirty="0" smtClean="0">
                <a:solidFill>
                  <a:schemeClr val="tx1"/>
                </a:solidFill>
              </a:rPr>
              <a:t> - Charles Darwin (1809-1892). </a:t>
            </a:r>
          </a:p>
          <a:p>
            <a:pPr algn="just"/>
            <a:r>
              <a:rPr lang="en-US" sz="2000" dirty="0" err="1" smtClean="0">
                <a:solidFill>
                  <a:schemeClr val="tx1"/>
                </a:solidFill>
              </a:rPr>
              <a:t>Teori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disebut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oleh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kelompok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ilmuwan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sosial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kini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sebagai</a:t>
            </a:r>
            <a:r>
              <a:rPr lang="en-US" sz="2000" dirty="0" smtClean="0">
                <a:solidFill>
                  <a:schemeClr val="tx1"/>
                </a:solidFill>
              </a:rPr>
              <a:t> ‘</a:t>
            </a:r>
            <a:r>
              <a:rPr lang="en-US" sz="2000" dirty="0" err="1" smtClean="0">
                <a:solidFill>
                  <a:schemeClr val="tx1"/>
                </a:solidFill>
              </a:rPr>
              <a:t>evolusionis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pemula</a:t>
            </a:r>
            <a:r>
              <a:rPr lang="en-US" sz="2000" dirty="0" smtClean="0">
                <a:solidFill>
                  <a:schemeClr val="tx1"/>
                </a:solidFill>
              </a:rPr>
              <a:t>’ yang </a:t>
            </a:r>
            <a:r>
              <a:rPr lang="en-US" sz="2000" dirty="0" err="1" smtClean="0">
                <a:solidFill>
                  <a:schemeClr val="tx1"/>
                </a:solidFill>
              </a:rPr>
              <a:t>merintis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antropologi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melalui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cara-pandang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mengkompetisikan</a:t>
            </a:r>
            <a:r>
              <a:rPr lang="en-US" sz="2000" dirty="0" smtClean="0">
                <a:solidFill>
                  <a:schemeClr val="tx1"/>
                </a:solidFill>
              </a:rPr>
              <a:t> ‘</a:t>
            </a:r>
            <a:r>
              <a:rPr lang="en-US" sz="2000" dirty="0" err="1" smtClean="0">
                <a:solidFill>
                  <a:schemeClr val="tx1"/>
                </a:solidFill>
              </a:rPr>
              <a:t>degenerasi</a:t>
            </a:r>
            <a:r>
              <a:rPr lang="en-US" sz="2000" dirty="0" smtClean="0">
                <a:solidFill>
                  <a:schemeClr val="tx1"/>
                </a:solidFill>
              </a:rPr>
              <a:t>’ </a:t>
            </a:r>
            <a:r>
              <a:rPr lang="en-US" sz="2000" dirty="0" err="1" smtClean="0">
                <a:solidFill>
                  <a:schemeClr val="tx1"/>
                </a:solidFill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</a:rPr>
              <a:t> ‘</a:t>
            </a:r>
            <a:r>
              <a:rPr lang="en-US" sz="2000" dirty="0" err="1" smtClean="0">
                <a:solidFill>
                  <a:schemeClr val="tx1"/>
                </a:solidFill>
              </a:rPr>
              <a:t>kemajuan</a:t>
            </a:r>
            <a:r>
              <a:rPr lang="en-US" sz="2000" dirty="0" smtClean="0">
                <a:solidFill>
                  <a:schemeClr val="tx1"/>
                </a:solidFill>
              </a:rPr>
              <a:t>’. </a:t>
            </a:r>
            <a:r>
              <a:rPr lang="en-US" sz="2000" dirty="0" err="1" smtClean="0">
                <a:solidFill>
                  <a:schemeClr val="tx1"/>
                </a:solidFill>
              </a:rPr>
              <a:t>Teori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evolusi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sosial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ini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berhubungan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upaya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keras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tujuan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imperalisme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pada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abad</a:t>
            </a:r>
            <a:r>
              <a:rPr lang="en-US" sz="2000" dirty="0" smtClean="0">
                <a:solidFill>
                  <a:schemeClr val="tx1"/>
                </a:solidFill>
              </a:rPr>
              <a:t> ke-19. </a:t>
            </a:r>
          </a:p>
          <a:p>
            <a:pPr algn="just"/>
            <a:r>
              <a:rPr lang="en-US" sz="2000" dirty="0" smtClean="0">
                <a:solidFill>
                  <a:schemeClr val="tx1"/>
                </a:solidFill>
              </a:rPr>
              <a:t>Ide </a:t>
            </a:r>
            <a:r>
              <a:rPr lang="en-US" sz="2000" dirty="0" err="1" smtClean="0">
                <a:solidFill>
                  <a:schemeClr val="tx1"/>
                </a:solidFill>
              </a:rPr>
              <a:t>mengenai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budaya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ini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bagaimanapun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juga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telah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memunculkan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gagasan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mengenai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budaya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dalam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wilayah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kehidupan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kolektif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lebih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daripada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kesadaran</a:t>
            </a:r>
            <a:r>
              <a:rPr lang="en-US" sz="2000" dirty="0" smtClean="0">
                <a:solidFill>
                  <a:schemeClr val="tx1"/>
                </a:solidFill>
              </a:rPr>
              <a:t> individual.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30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59832" y="548680"/>
            <a:ext cx="3528392" cy="866527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Konkrit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4005064"/>
            <a:ext cx="7488832" cy="1752600"/>
          </a:xfrm>
        </p:spPr>
        <p:txBody>
          <a:bodyPr>
            <a:noAutofit/>
          </a:bodyPr>
          <a:lstStyle/>
          <a:p>
            <a:pPr algn="just"/>
            <a:r>
              <a:rPr lang="en-US" sz="2000" dirty="0" err="1" smtClean="0">
                <a:solidFill>
                  <a:schemeClr val="tx1"/>
                </a:solidFill>
              </a:rPr>
              <a:t>Budaya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sebagai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kategori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konkrit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deskriptif</a:t>
            </a:r>
            <a:r>
              <a:rPr lang="en-US" sz="2000" dirty="0" smtClean="0">
                <a:solidFill>
                  <a:schemeClr val="tx1"/>
                </a:solidFill>
              </a:rPr>
              <a:t>; </a:t>
            </a:r>
            <a:r>
              <a:rPr lang="en-US" sz="2000" dirty="0" err="1" smtClean="0">
                <a:solidFill>
                  <a:schemeClr val="tx1"/>
                </a:solidFill>
              </a:rPr>
              <a:t>yakni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budaya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dipandang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sebagai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kesatuan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kolektif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dalam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kerja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seni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intelektual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dalam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suatu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masyarakat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</a:rPr>
              <a:t>Pengertian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ini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lebih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dekat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kosa</a:t>
            </a:r>
            <a:r>
              <a:rPr lang="en-US" sz="2000" dirty="0" smtClean="0">
                <a:solidFill>
                  <a:schemeClr val="tx1"/>
                </a:solidFill>
              </a:rPr>
              <a:t>-kata </a:t>
            </a:r>
            <a:r>
              <a:rPr lang="en-US" sz="2000" dirty="0" err="1" smtClean="0">
                <a:solidFill>
                  <a:schemeClr val="tx1"/>
                </a:solidFill>
              </a:rPr>
              <a:t>dalam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kehidupan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sehari-hari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tentang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istilah</a:t>
            </a:r>
            <a:r>
              <a:rPr lang="en-US" sz="2000" dirty="0" smtClean="0">
                <a:solidFill>
                  <a:schemeClr val="tx1"/>
                </a:solidFill>
              </a:rPr>
              <a:t> ‘</a:t>
            </a:r>
            <a:r>
              <a:rPr lang="en-US" sz="2000" dirty="0" err="1" smtClean="0">
                <a:solidFill>
                  <a:schemeClr val="tx1"/>
                </a:solidFill>
              </a:rPr>
              <a:t>budaya</a:t>
            </a:r>
            <a:r>
              <a:rPr lang="en-US" sz="2000" dirty="0" smtClean="0">
                <a:solidFill>
                  <a:schemeClr val="tx1"/>
                </a:solidFill>
              </a:rPr>
              <a:t>’. </a:t>
            </a:r>
          </a:p>
          <a:p>
            <a:pPr algn="just"/>
            <a:r>
              <a:rPr lang="en-US" sz="2000" dirty="0" err="1" smtClean="0">
                <a:solidFill>
                  <a:schemeClr val="tx1"/>
                </a:solidFill>
              </a:rPr>
              <a:t>Suatu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cara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pandang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menjadikan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budaya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sebagai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suatu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  <a:r>
              <a:rPr lang="en-US" sz="2000" dirty="0" err="1" smtClean="0">
                <a:solidFill>
                  <a:schemeClr val="tx1"/>
                </a:solidFill>
              </a:rPr>
              <a:t>keistimewaan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keeksklusifan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elitisme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pengetahuan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khusus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pelatihan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atau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sosialisasi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en-US" sz="2000" dirty="0" smtClean="0">
                <a:solidFill>
                  <a:schemeClr val="tx1"/>
                </a:solidFill>
              </a:rPr>
              <a:t>Cara </a:t>
            </a:r>
            <a:r>
              <a:rPr lang="en-US" sz="2000" dirty="0" err="1" smtClean="0">
                <a:solidFill>
                  <a:schemeClr val="tx1"/>
                </a:solidFill>
              </a:rPr>
              <a:t>pandang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ini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meliputi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suatu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pengertian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mapan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tentang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budaya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sebagai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dunia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diproduksi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diendapkan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secara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simbolik</a:t>
            </a:r>
            <a:r>
              <a:rPr lang="en-US" sz="2000" dirty="0" smtClean="0">
                <a:solidFill>
                  <a:schemeClr val="tx1"/>
                </a:solidFill>
              </a:rPr>
              <a:t>; </a:t>
            </a:r>
            <a:r>
              <a:rPr lang="en-US" sz="2000" dirty="0" err="1" smtClean="0">
                <a:solidFill>
                  <a:schemeClr val="tx1"/>
                </a:solidFill>
              </a:rPr>
              <a:t>meskipun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merupakan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simbolik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aneh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suatu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masyarakat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734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55776" y="620688"/>
            <a:ext cx="4248472" cy="93853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4077072"/>
            <a:ext cx="7272808" cy="17526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>
                <a:solidFill>
                  <a:schemeClr val="tx1"/>
                </a:solidFill>
              </a:rPr>
              <a:t>Budaya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sebagai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kategori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sosial</a:t>
            </a:r>
            <a:r>
              <a:rPr lang="en-US" sz="2400" dirty="0" smtClean="0">
                <a:solidFill>
                  <a:schemeClr val="tx1"/>
                </a:solidFill>
              </a:rPr>
              <a:t>; </a:t>
            </a:r>
            <a:r>
              <a:rPr lang="en-US" sz="2400" dirty="0" err="1" smtClean="0">
                <a:solidFill>
                  <a:schemeClr val="tx1"/>
                </a:solidFill>
              </a:rPr>
              <a:t>disini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budaya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dianggap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sebagai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keseluruhan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cara-pandang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hidup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manusia</a:t>
            </a:r>
            <a:r>
              <a:rPr lang="en-US" sz="2400" dirty="0" smtClean="0">
                <a:solidFill>
                  <a:schemeClr val="tx1"/>
                </a:solidFill>
              </a:rPr>
              <a:t>. Cara </a:t>
            </a:r>
            <a:r>
              <a:rPr lang="en-US" sz="2400" dirty="0" err="1" smtClean="0">
                <a:solidFill>
                  <a:schemeClr val="tx1"/>
                </a:solidFill>
              </a:rPr>
              <a:t>pandang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ini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bersifat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pluralis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merupakan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pengertian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secara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potensial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bersifat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demokratis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atas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konsep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menjadi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wilayah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perhatian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sosiologi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antropologi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akhir-akhir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ini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dalam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pengertian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lebih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spesifik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yaitu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dalam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kajian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budaya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549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5207" y="1700808"/>
            <a:ext cx="7776864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‘</a:t>
            </a:r>
            <a:r>
              <a:rPr lang="en-US" dirty="0" err="1" smtClean="0"/>
              <a:t>kekhususan</a:t>
            </a:r>
            <a:r>
              <a:rPr lang="en-US" dirty="0" smtClean="0"/>
              <a:t>’ yang </a:t>
            </a:r>
            <a:r>
              <a:rPr lang="en-US" dirty="0" err="1" smtClean="0"/>
              <a:t>menyejarah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generalisasi</a:t>
            </a:r>
            <a:r>
              <a:rPr lang="en-US" dirty="0" smtClean="0"/>
              <a:t> </a:t>
            </a:r>
            <a:r>
              <a:rPr lang="en-US" dirty="0" err="1" smtClean="0"/>
              <a:t>induktif</a:t>
            </a:r>
            <a:r>
              <a:rPr lang="en-US" dirty="0" smtClean="0"/>
              <a:t> </a:t>
            </a:r>
            <a:r>
              <a:rPr lang="en-US" dirty="0" err="1" smtClean="0"/>
              <a:t>ketimbang</a:t>
            </a:r>
            <a:r>
              <a:rPr lang="en-US" dirty="0" smtClean="0"/>
              <a:t> </a:t>
            </a:r>
            <a:r>
              <a:rPr lang="en-US" dirty="0" err="1" smtClean="0"/>
              <a:t>reduksionisme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deduktif</a:t>
            </a:r>
            <a:r>
              <a:rPr lang="en-US" dirty="0" smtClean="0"/>
              <a:t>. </a:t>
            </a:r>
          </a:p>
          <a:p>
            <a:pPr algn="just">
              <a:lnSpc>
                <a:spcPct val="150000"/>
              </a:lnSpc>
            </a:pPr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menempatkan</a:t>
            </a:r>
            <a:r>
              <a:rPr lang="en-US" dirty="0" smtClean="0"/>
              <a:t> ‘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historis</a:t>
            </a:r>
            <a:r>
              <a:rPr lang="en-US" dirty="0" smtClean="0"/>
              <a:t>’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kritik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, ‘</a:t>
            </a:r>
            <a:r>
              <a:rPr lang="en-US" dirty="0" err="1" smtClean="0"/>
              <a:t>evolusionisme</a:t>
            </a:r>
            <a:r>
              <a:rPr lang="en-US" dirty="0" smtClean="0"/>
              <a:t>’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paradigma</a:t>
            </a:r>
            <a:r>
              <a:rPr lang="en-US" dirty="0" smtClean="0"/>
              <a:t> yang paling </a:t>
            </a:r>
            <a:r>
              <a:rPr lang="en-US" dirty="0" err="1" smtClean="0"/>
              <a:t>dominan</a:t>
            </a:r>
            <a:r>
              <a:rPr lang="en-US" dirty="0" smtClean="0"/>
              <a:t>, yang </a:t>
            </a:r>
            <a:r>
              <a:rPr lang="en-US" dirty="0" err="1" smtClean="0"/>
              <a:t>menempatkan</a:t>
            </a:r>
            <a:r>
              <a:rPr lang="en-US" dirty="0" smtClean="0"/>
              <a:t> </a:t>
            </a:r>
            <a:r>
              <a:rPr lang="en-US" dirty="0" err="1" smtClean="0"/>
              <a:t>keharusan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absolut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gantikan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‘</a:t>
            </a:r>
            <a:r>
              <a:rPr lang="en-US" dirty="0" err="1" smtClean="0"/>
              <a:t>historikalisme</a:t>
            </a:r>
            <a:r>
              <a:rPr lang="en-US" dirty="0" smtClean="0"/>
              <a:t>’ (</a:t>
            </a:r>
            <a:r>
              <a:rPr lang="en-US" dirty="0" err="1" smtClean="0"/>
              <a:t>paham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yang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)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komitmen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relativisme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347864" y="548680"/>
            <a:ext cx="338708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000" dirty="0" smtClean="0">
                <a:solidFill>
                  <a:prstClr val="black"/>
                </a:solidFill>
              </a:rPr>
              <a:t> Model </a:t>
            </a:r>
            <a:r>
              <a:rPr lang="en-US" sz="4000" dirty="0" err="1" smtClean="0">
                <a:solidFill>
                  <a:prstClr val="black"/>
                </a:solidFill>
              </a:rPr>
              <a:t>Budaya</a:t>
            </a:r>
            <a:endParaRPr 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29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169</TotalTime>
  <Words>632</Words>
  <Application>Microsoft Office PowerPoint</Application>
  <PresentationFormat>On-screen Show (4:3)</PresentationFormat>
  <Paragraphs>36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Trek</vt:lpstr>
      <vt:lpstr>aspek BUDAYA MANUSIA </vt:lpstr>
      <vt:lpstr>Arnold mendiagnosis keberadaan dunia</vt:lpstr>
      <vt:lpstr>Roger M. Keesing </vt:lpstr>
      <vt:lpstr>Empat Aspek Budaya</vt:lpstr>
      <vt:lpstr>Budaya Sebagai Kognitif</vt:lpstr>
      <vt:lpstr>Budaya yang  Melekat </vt:lpstr>
      <vt:lpstr>Budaya Konkrit </vt:lpstr>
      <vt:lpstr>Budaya Sosial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NILAI BUDAYA MANUSIA</dc:title>
  <dc:creator>User</dc:creator>
  <cp:lastModifiedBy>User</cp:lastModifiedBy>
  <cp:revision>10</cp:revision>
  <dcterms:created xsi:type="dcterms:W3CDTF">2022-10-03T09:39:12Z</dcterms:created>
  <dcterms:modified xsi:type="dcterms:W3CDTF">2022-10-11T02:58:54Z</dcterms:modified>
</cp:coreProperties>
</file>