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58103-C542-4E2B-A435-F31C50A35789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E6ADF-4E4A-484D-A4EC-B046906D0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042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Prilaku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5E6ADF-4E4A-484D-A4EC-B046906D047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245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F901-770C-4155-9D56-C7F794E22C8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2CE23-99BB-4930-9FD4-2B5A66B1C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775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F901-770C-4155-9D56-C7F794E22C8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2CE23-99BB-4930-9FD4-2B5A66B1C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10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F901-770C-4155-9D56-C7F794E22C8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2CE23-99BB-4930-9FD4-2B5A66B1C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7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F901-770C-4155-9D56-C7F794E22C8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2CE23-99BB-4930-9FD4-2B5A66B1C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76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F901-770C-4155-9D56-C7F794E22C8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2CE23-99BB-4930-9FD4-2B5A66B1C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99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F901-770C-4155-9D56-C7F794E22C8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2CE23-99BB-4930-9FD4-2B5A66B1C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77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F901-770C-4155-9D56-C7F794E22C8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2CE23-99BB-4930-9FD4-2B5A66B1C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66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F901-770C-4155-9D56-C7F794E22C8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2CE23-99BB-4930-9FD4-2B5A66B1C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18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F901-770C-4155-9D56-C7F794E22C8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2CE23-99BB-4930-9FD4-2B5A66B1C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7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F901-770C-4155-9D56-C7F794E22C8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2CE23-99BB-4930-9FD4-2B5A66B1C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285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4F901-770C-4155-9D56-C7F794E22C8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2CE23-99BB-4930-9FD4-2B5A66B1C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8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4F901-770C-4155-9D56-C7F794E22C80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2CE23-99BB-4930-9FD4-2B5A66B1CF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63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Prilaku</a:t>
            </a:r>
            <a:r>
              <a:rPr lang="en-US" b="1" dirty="0" smtClean="0"/>
              <a:t> </a:t>
            </a:r>
            <a:r>
              <a:rPr lang="en-US" b="1" dirty="0" err="1" smtClean="0"/>
              <a:t>Budaya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844290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1556792"/>
            <a:ext cx="78488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err="1" smtClean="0"/>
              <a:t>Budaya</a:t>
            </a:r>
            <a:r>
              <a:rPr lang="en-US" sz="2000" dirty="0" smtClean="0"/>
              <a:t> 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beragam</a:t>
            </a:r>
            <a:r>
              <a:rPr lang="en-US" sz="2000" dirty="0" smtClean="0"/>
              <a:t> </a:t>
            </a:r>
            <a:r>
              <a:rPr lang="en-US" sz="2000" dirty="0" err="1" smtClean="0"/>
              <a:t>pola</a:t>
            </a:r>
            <a:r>
              <a:rPr lang="en-US" sz="2000" dirty="0" smtClean="0"/>
              <a:t>, </a:t>
            </a:r>
            <a:r>
              <a:rPr lang="en-US" sz="2000" dirty="0" err="1" smtClean="0"/>
              <a:t>baik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eksplisit</a:t>
            </a:r>
            <a:r>
              <a:rPr lang="en-US" sz="2000" dirty="0" smtClean="0"/>
              <a:t> </a:t>
            </a:r>
            <a:r>
              <a:rPr lang="en-US" sz="2000" dirty="0" err="1" smtClean="0"/>
              <a:t>maupun</a:t>
            </a:r>
            <a:r>
              <a:rPr lang="en-US" sz="2000" dirty="0" smtClean="0"/>
              <a:t> </a:t>
            </a:r>
            <a:r>
              <a:rPr lang="en-US" sz="2000" dirty="0" err="1" smtClean="0"/>
              <a:t>implisit</a:t>
            </a:r>
            <a:r>
              <a:rPr lang="en-US" sz="2000" dirty="0" smtClean="0"/>
              <a:t>,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perilaku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diperoleh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ditransmisikan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simbol-simbol</a:t>
            </a:r>
            <a:r>
              <a:rPr lang="en-US" sz="2000" dirty="0" smtClean="0"/>
              <a:t>, </a:t>
            </a:r>
            <a:r>
              <a:rPr lang="en-US" sz="2000" dirty="0" err="1" smtClean="0"/>
              <a:t>membentuk</a:t>
            </a:r>
            <a:r>
              <a:rPr lang="en-US" sz="2000" dirty="0" smtClean="0"/>
              <a:t> </a:t>
            </a:r>
            <a:r>
              <a:rPr lang="en-US" sz="2000" dirty="0" err="1" smtClean="0"/>
              <a:t>pencapaian</a:t>
            </a:r>
            <a:r>
              <a:rPr lang="en-US" sz="2000" dirty="0" smtClean="0"/>
              <a:t> </a:t>
            </a:r>
            <a:r>
              <a:rPr lang="en-US" sz="2000" dirty="0" err="1" smtClean="0"/>
              <a:t>tersendiri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sekelompok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, </a:t>
            </a:r>
            <a:r>
              <a:rPr lang="en-US" sz="2000" dirty="0" err="1" smtClean="0"/>
              <a:t>termasuk</a:t>
            </a:r>
            <a:r>
              <a:rPr lang="en-US" sz="2000" dirty="0" smtClean="0"/>
              <a:t> </a:t>
            </a:r>
            <a:r>
              <a:rPr lang="en-US" sz="2000" dirty="0" err="1" smtClean="0"/>
              <a:t>perwujudannya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artefak-artefak</a:t>
            </a:r>
            <a:r>
              <a:rPr lang="en-US" sz="2000" dirty="0" smtClean="0"/>
              <a:t>, yang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intisari</a:t>
            </a:r>
            <a:r>
              <a:rPr lang="en-US" sz="2000" dirty="0" smtClean="0"/>
              <a:t> yang </a:t>
            </a:r>
            <a:r>
              <a:rPr lang="en-US" sz="2000" dirty="0" err="1" smtClean="0"/>
              <a:t>esensial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budaya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terdiri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gagasan-gagasan</a:t>
            </a:r>
            <a:r>
              <a:rPr lang="en-US" sz="2000" dirty="0" smtClean="0"/>
              <a:t> </a:t>
            </a:r>
            <a:r>
              <a:rPr lang="en-US" sz="2000" dirty="0" err="1" smtClean="0"/>
              <a:t>tradisional</a:t>
            </a:r>
            <a:r>
              <a:rPr lang="en-US" sz="2000" dirty="0" smtClean="0"/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/>
              <a:t>(</a:t>
            </a:r>
            <a:r>
              <a:rPr lang="en-US" sz="2000" dirty="0" err="1" smtClean="0"/>
              <a:t>contohnya</a:t>
            </a:r>
            <a:r>
              <a:rPr lang="en-US" sz="2000" dirty="0" smtClean="0"/>
              <a:t>, yang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turun-temurun</a:t>
            </a:r>
            <a:r>
              <a:rPr lang="en-US" sz="2000" dirty="0" smtClean="0"/>
              <a:t> </a:t>
            </a:r>
            <a:r>
              <a:rPr lang="en-US" sz="2000" dirty="0" err="1" smtClean="0"/>
              <a:t>diwariskan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diseleksi</a:t>
            </a:r>
            <a:r>
              <a:rPr lang="en-US" sz="2000" dirty="0" smtClean="0"/>
              <a:t>)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khususnya</a:t>
            </a:r>
            <a:r>
              <a:rPr lang="en-US" sz="2000" dirty="0" smtClean="0"/>
              <a:t> </a:t>
            </a:r>
            <a:r>
              <a:rPr lang="en-US" sz="2000" dirty="0" err="1" smtClean="0"/>
              <a:t>nilai-nilai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dianut</a:t>
            </a:r>
            <a:r>
              <a:rPr lang="en-US" sz="2000" dirty="0" smtClean="0"/>
              <a:t>; </a:t>
            </a:r>
            <a:r>
              <a:rPr lang="en-US" sz="2000" dirty="0" err="1" smtClean="0"/>
              <a:t>sistem-sistem</a:t>
            </a:r>
            <a:r>
              <a:rPr lang="en-US" sz="2000" dirty="0" smtClean="0"/>
              <a:t> </a:t>
            </a:r>
            <a:r>
              <a:rPr lang="en-US" sz="2000" dirty="0" err="1" smtClean="0"/>
              <a:t>budaya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, di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sisi</a:t>
            </a:r>
            <a:r>
              <a:rPr lang="en-US" sz="2000" dirty="0" smtClean="0"/>
              <a:t>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 </a:t>
            </a:r>
            <a:r>
              <a:rPr lang="en-US" sz="2000" dirty="0" err="1" smtClean="0"/>
              <a:t>tindakan</a:t>
            </a:r>
            <a:r>
              <a:rPr lang="en-US" sz="2000" dirty="0" smtClean="0"/>
              <a:t>, </a:t>
            </a:r>
            <a:r>
              <a:rPr lang="en-US" sz="2000" dirty="0" err="1" smtClean="0"/>
              <a:t>sementara</a:t>
            </a:r>
            <a:r>
              <a:rPr lang="en-US" sz="2000" dirty="0" smtClean="0"/>
              <a:t> di </a:t>
            </a:r>
            <a:r>
              <a:rPr lang="en-US" sz="2000" dirty="0" err="1" smtClean="0"/>
              <a:t>sisi</a:t>
            </a:r>
            <a:r>
              <a:rPr lang="en-US" sz="2000" dirty="0" smtClean="0"/>
              <a:t> lain, </a:t>
            </a:r>
            <a:r>
              <a:rPr lang="en-US" sz="2000" dirty="0" err="1" smtClean="0"/>
              <a:t>merupan</a:t>
            </a:r>
            <a:r>
              <a:rPr lang="en-US" sz="2000" dirty="0" smtClean="0"/>
              <a:t> </a:t>
            </a:r>
            <a:r>
              <a:rPr lang="en-US" sz="2000" dirty="0" err="1" smtClean="0"/>
              <a:t>elemen</a:t>
            </a:r>
            <a:r>
              <a:rPr lang="en-US" sz="2000" dirty="0" smtClean="0"/>
              <a:t> </a:t>
            </a:r>
            <a:r>
              <a:rPr lang="en-US" sz="2000" dirty="0" err="1" smtClean="0"/>
              <a:t>pengkondisian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tindakan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lanjut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2981404" y="548680"/>
            <a:ext cx="366324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err="1" smtClean="0"/>
              <a:t>Prilaku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Budaya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329110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792087"/>
          </a:xfrm>
        </p:spPr>
        <p:txBody>
          <a:bodyPr/>
          <a:lstStyle/>
          <a:p>
            <a:r>
              <a:rPr lang="en-US" b="1" dirty="0" smtClean="0"/>
              <a:t>Kroeber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Kluckholn</a:t>
            </a:r>
            <a:r>
              <a:rPr lang="en-US" b="1" dirty="0" smtClean="0"/>
              <a:t> :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916832"/>
            <a:ext cx="7920880" cy="1752600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 smtClean="0">
                <a:solidFill>
                  <a:schemeClr val="tx1"/>
                </a:solidFill>
              </a:rPr>
              <a:t>Budaya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bukanlah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perilaku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bukan</a:t>
            </a:r>
            <a:r>
              <a:rPr lang="en-US" sz="2400" dirty="0" smtClean="0">
                <a:solidFill>
                  <a:schemeClr val="tx1"/>
                </a:solidFill>
              </a:rPr>
              <a:t> pula </a:t>
            </a:r>
            <a:r>
              <a:rPr lang="en-US" sz="2400" dirty="0" err="1" smtClean="0">
                <a:solidFill>
                  <a:schemeClr val="tx1"/>
                </a:solidFill>
              </a:rPr>
              <a:t>pencarian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perilaku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semua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kelengkapannya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kongkrit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</a:rPr>
              <a:t>Bagian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budaya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terdiri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norma-norma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bagi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standar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perilaku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en-US" sz="2400" dirty="0" err="1" smtClean="0">
                <a:solidFill>
                  <a:schemeClr val="tx1"/>
                </a:solidFill>
              </a:rPr>
              <a:t>Meski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begitu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bagian</a:t>
            </a:r>
            <a:r>
              <a:rPr lang="en-US" sz="2400" dirty="0" smtClean="0">
                <a:solidFill>
                  <a:schemeClr val="tx1"/>
                </a:solidFill>
              </a:rPr>
              <a:t> lain </a:t>
            </a:r>
            <a:r>
              <a:rPr lang="en-US" sz="2400" dirty="0" err="1" smtClean="0">
                <a:solidFill>
                  <a:schemeClr val="tx1"/>
                </a:solidFill>
              </a:rPr>
              <a:t>terdiri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ideologi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membenarkan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atau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merasionalisasikan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pemilihan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perilaku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tertentu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en-US" sz="2400" dirty="0" err="1" smtClean="0">
                <a:solidFill>
                  <a:schemeClr val="tx1"/>
                </a:solidFill>
              </a:rPr>
              <a:t>Pada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akhirnya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setiap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budaya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mencakup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prinsip-prinsip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umum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luas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atas</a:t>
            </a:r>
            <a:r>
              <a:rPr lang="en-US" sz="2400" dirty="0" smtClean="0">
                <a:solidFill>
                  <a:schemeClr val="tx1"/>
                </a:solidFill>
              </a:rPr>
              <a:t> proses </a:t>
            </a:r>
            <a:r>
              <a:rPr lang="en-US" sz="2400" dirty="0" err="1" smtClean="0">
                <a:solidFill>
                  <a:schemeClr val="tx1"/>
                </a:solidFill>
              </a:rPr>
              <a:t>memilih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menata</a:t>
            </a:r>
            <a:r>
              <a:rPr lang="en-US" sz="2400" dirty="0" smtClean="0">
                <a:solidFill>
                  <a:schemeClr val="tx1"/>
                </a:solidFill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</a:rPr>
              <a:t>faktor-faktor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bersama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tertinggi</a:t>
            </a:r>
            <a:r>
              <a:rPr lang="en-US" sz="2400" dirty="0" smtClean="0">
                <a:solidFill>
                  <a:schemeClr val="tx1"/>
                </a:solidFill>
              </a:rPr>
              <a:t>) </a:t>
            </a:r>
            <a:r>
              <a:rPr lang="en-US" sz="2400" dirty="0" err="1" smtClean="0">
                <a:solidFill>
                  <a:schemeClr val="tx1"/>
                </a:solidFill>
              </a:rPr>
              <a:t>pola-pola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tentang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untuk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berperilaku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wilayah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keragaman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budaya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dapat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tereduksi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generalisasi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tidak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memadai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13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prstClr val="black"/>
                </a:solidFill>
                <a:ea typeface="+mn-ea"/>
                <a:cs typeface="+mn-cs"/>
              </a:rPr>
              <a:t>‘</a:t>
            </a:r>
            <a:r>
              <a:rPr lang="en-US" sz="3200" b="1" dirty="0" err="1">
                <a:solidFill>
                  <a:prstClr val="black"/>
                </a:solidFill>
                <a:ea typeface="+mn-ea"/>
                <a:cs typeface="+mn-cs"/>
              </a:rPr>
              <a:t>Teori</a:t>
            </a:r>
            <a:r>
              <a:rPr lang="en-US" sz="3200" b="1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ea typeface="+mn-ea"/>
                <a:cs typeface="+mn-cs"/>
              </a:rPr>
              <a:t>pola</a:t>
            </a:r>
            <a:r>
              <a:rPr lang="en-US" sz="3200" b="1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ea typeface="+mn-ea"/>
                <a:cs typeface="+mn-cs"/>
              </a:rPr>
              <a:t>budaya</a:t>
            </a:r>
            <a:r>
              <a:rPr lang="en-US" sz="3200" b="1" dirty="0">
                <a:solidFill>
                  <a:prstClr val="black"/>
                </a:solidFill>
                <a:ea typeface="+mn-ea"/>
                <a:cs typeface="+mn-cs"/>
              </a:rPr>
              <a:t>’, </a:t>
            </a:r>
            <a:r>
              <a:rPr lang="en-US" sz="3200" b="1" dirty="0" smtClean="0">
                <a:solidFill>
                  <a:prstClr val="black"/>
                </a:solidFill>
                <a:ea typeface="+mn-ea"/>
                <a:cs typeface="+mn-cs"/>
              </a:rPr>
              <a:t>Sapir</a:t>
            </a:r>
            <a:r>
              <a:rPr lang="en-US" sz="3200" b="1" dirty="0">
                <a:solidFill>
                  <a:prstClr val="black"/>
                </a:solidFill>
                <a:ea typeface="+mn-ea"/>
                <a:cs typeface="+mn-cs"/>
              </a:rPr>
              <a:t>, Benedict, </a:t>
            </a:r>
            <a:r>
              <a:rPr lang="en-US" sz="32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US" sz="32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US" sz="3200" b="1" dirty="0" smtClean="0">
                <a:solidFill>
                  <a:prstClr val="black"/>
                </a:solidFill>
                <a:ea typeface="+mn-ea"/>
                <a:cs typeface="+mn-cs"/>
              </a:rPr>
              <a:t>White</a:t>
            </a:r>
            <a:r>
              <a:rPr lang="en-US" sz="3200" b="1" dirty="0">
                <a:solidFill>
                  <a:prstClr val="black"/>
                </a:solidFill>
                <a:ea typeface="+mn-ea"/>
                <a:cs typeface="+mn-cs"/>
              </a:rPr>
              <a:t>, Bateson, 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988840"/>
            <a:ext cx="7632848" cy="1752600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 smtClean="0">
                <a:solidFill>
                  <a:schemeClr val="tx1"/>
                </a:solidFill>
              </a:rPr>
              <a:t>Elemen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budaya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umum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berulang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dapat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dipahami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sebagai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bagian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terpisah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struktur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sosial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</a:rPr>
              <a:t>Pemikiran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semacam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ini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kemudian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lebih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merekomendasikan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kajian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mengenai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pola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bentuk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struktur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organisasi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budaya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kajian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melihat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karakter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budaya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berbeda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atau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budaya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seperti</a:t>
            </a:r>
            <a:r>
              <a:rPr lang="en-US" sz="2400" dirty="0" smtClean="0">
                <a:solidFill>
                  <a:schemeClr val="tx1"/>
                </a:solidFill>
              </a:rPr>
              <a:t>: ’</a:t>
            </a:r>
            <a:r>
              <a:rPr lang="en-US" sz="2400" dirty="0" err="1" smtClean="0">
                <a:solidFill>
                  <a:schemeClr val="tx1"/>
                </a:solidFill>
              </a:rPr>
              <a:t>bagaimana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pola-pola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seni</a:t>
            </a:r>
            <a:r>
              <a:rPr lang="en-US" sz="2400" dirty="0" smtClean="0">
                <a:solidFill>
                  <a:schemeClr val="tx1"/>
                </a:solidFill>
              </a:rPr>
              <a:t>, agama, </a:t>
            </a:r>
            <a:r>
              <a:rPr lang="en-US" sz="2400" dirty="0" err="1" smtClean="0">
                <a:solidFill>
                  <a:schemeClr val="tx1"/>
                </a:solidFill>
              </a:rPr>
              <a:t>filsafat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sebagaimana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halnya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teknologi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ilmu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pengetahuan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mengalami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perkembangan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atau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penurunan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bagaimana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semua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pola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itu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mendapatkan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bagi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karakteristiknya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masing-masing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tetap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secara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kuat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memberi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pengaruh</a:t>
            </a:r>
            <a:r>
              <a:rPr lang="en-US" sz="2400" dirty="0" smtClean="0">
                <a:solidFill>
                  <a:schemeClr val="tx1"/>
                </a:solidFill>
              </a:rPr>
              <a:t>, yang </a:t>
            </a:r>
            <a:r>
              <a:rPr lang="en-US" sz="2400" dirty="0" err="1" smtClean="0">
                <a:solidFill>
                  <a:schemeClr val="tx1"/>
                </a:solidFill>
              </a:rPr>
              <a:t>secara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independen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membentuk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individuindividu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tertentu</a:t>
            </a:r>
            <a:r>
              <a:rPr lang="en-US" sz="2400" dirty="0" smtClean="0">
                <a:solidFill>
                  <a:schemeClr val="tx1"/>
                </a:solidFill>
              </a:rPr>
              <a:t>’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023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en-US" b="1" dirty="0" err="1" smtClean="0"/>
              <a:t>Pemikiran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Parsons, </a:t>
            </a:r>
            <a:r>
              <a:rPr lang="en-US" b="1" dirty="0" err="1" smtClean="0"/>
              <a:t>Disaring</a:t>
            </a:r>
            <a:r>
              <a:rPr lang="en-US" b="1" dirty="0" smtClean="0"/>
              <a:t> </a:t>
            </a:r>
            <a:r>
              <a:rPr lang="en-US" b="1" dirty="0" err="1" smtClean="0"/>
              <a:t>Rocher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8208912" cy="1752600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 smtClean="0">
                <a:solidFill>
                  <a:schemeClr val="tx1"/>
                </a:solidFill>
              </a:rPr>
              <a:t>Tindakan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sosial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semua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perilaku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manusia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dimotivasi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diarahkan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oleh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pemaknaan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dimana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aktor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mempersepsikannya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secara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berbeda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dunia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eksternal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yaitu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makna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menjadi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pertimbangan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seseorang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karena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makna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itulah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seseorang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memberikan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responnya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en-US" sz="2400" dirty="0" err="1" smtClean="0">
                <a:solidFill>
                  <a:schemeClr val="tx1"/>
                </a:solidFill>
              </a:rPr>
              <a:t>Jadi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gambaran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esensial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atas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tindakan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sosial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sensitivitas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aktor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terhadap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pemaknaan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mengenai</a:t>
            </a:r>
            <a:r>
              <a:rPr lang="en-US" sz="2400" dirty="0" smtClean="0">
                <a:solidFill>
                  <a:schemeClr val="tx1"/>
                </a:solidFill>
              </a:rPr>
              <a:t> orang lain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hal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berhubungan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dirinya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atau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persepsinya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makna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tersebut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serta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reaksinya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terhadap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pesan-pesan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disampaikan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13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76673"/>
            <a:ext cx="7772400" cy="1152128"/>
          </a:xfrm>
        </p:spPr>
        <p:txBody>
          <a:bodyPr/>
          <a:lstStyle/>
          <a:p>
            <a:r>
              <a:rPr lang="en-US" b="1" dirty="0" err="1" smtClean="0"/>
              <a:t>Simbol</a:t>
            </a:r>
            <a:r>
              <a:rPr lang="en-US" b="1" dirty="0" smtClean="0"/>
              <a:t> </a:t>
            </a:r>
            <a:r>
              <a:rPr lang="en-US" b="1" dirty="0" err="1" smtClean="0"/>
              <a:t>Budaya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492896"/>
            <a:ext cx="7992888" cy="1752600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 smtClean="0">
                <a:solidFill>
                  <a:schemeClr val="tx1"/>
                </a:solidFill>
              </a:rPr>
              <a:t>Obyek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budaya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elemen-elemen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simbolik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tradisi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budaya</a:t>
            </a:r>
            <a:r>
              <a:rPr lang="en-US" sz="2400" dirty="0" smtClean="0">
                <a:solidFill>
                  <a:schemeClr val="tx1"/>
                </a:solidFill>
              </a:rPr>
              <a:t>, ide-ide </a:t>
            </a:r>
            <a:r>
              <a:rPr lang="en-US" sz="2400" dirty="0" err="1" smtClean="0">
                <a:solidFill>
                  <a:schemeClr val="tx1"/>
                </a:solidFill>
              </a:rPr>
              <a:t>atau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kepercayaan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simbol-simbol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ekspresif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atau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pola-pola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nilai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lebih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jauh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karena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elemen-elemen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simbolik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itu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diperlakukan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sebagai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obyek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situasional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oleh</a:t>
            </a:r>
            <a:r>
              <a:rPr lang="en-US" sz="2400" dirty="0" smtClean="0">
                <a:solidFill>
                  <a:schemeClr val="tx1"/>
                </a:solidFill>
              </a:rPr>
              <a:t> ego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tidak</a:t>
            </a:r>
            <a:r>
              <a:rPr lang="en-US" sz="2400" dirty="0" smtClean="0">
                <a:solidFill>
                  <a:schemeClr val="tx1"/>
                </a:solidFill>
              </a:rPr>
              <a:t> ‘</a:t>
            </a:r>
            <a:r>
              <a:rPr lang="en-US" sz="2400" dirty="0" err="1" smtClean="0">
                <a:solidFill>
                  <a:schemeClr val="tx1"/>
                </a:solidFill>
              </a:rPr>
              <a:t>diinternalisasikan</a:t>
            </a:r>
            <a:r>
              <a:rPr lang="en-US" sz="2400" dirty="0" smtClean="0">
                <a:solidFill>
                  <a:schemeClr val="tx1"/>
                </a:solidFill>
              </a:rPr>
              <a:t>’ </a:t>
            </a:r>
            <a:r>
              <a:rPr lang="en-US" sz="2400" dirty="0" err="1" smtClean="0">
                <a:solidFill>
                  <a:schemeClr val="tx1"/>
                </a:solidFill>
              </a:rPr>
              <a:t>sebagai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elemen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terdapat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struktur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kepribadian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seseorang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071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/>
          <a:lstStyle/>
          <a:p>
            <a:r>
              <a:rPr lang="en-US" b="1" dirty="0" err="1" smtClean="0"/>
              <a:t>Sosial</a:t>
            </a:r>
            <a:r>
              <a:rPr lang="en-US" b="1" dirty="0" smtClean="0"/>
              <a:t> </a:t>
            </a:r>
            <a:r>
              <a:rPr lang="en-US" b="1" dirty="0" err="1" smtClean="0"/>
              <a:t>Budaya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484784"/>
            <a:ext cx="7448872" cy="1752600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 smtClean="0">
                <a:solidFill>
                  <a:schemeClr val="tx1"/>
                </a:solidFill>
              </a:rPr>
              <a:t>Penalaran</a:t>
            </a:r>
            <a:r>
              <a:rPr lang="en-US" sz="2400" dirty="0" smtClean="0">
                <a:solidFill>
                  <a:schemeClr val="tx1"/>
                </a:solidFill>
              </a:rPr>
              <a:t> Parsons </a:t>
            </a:r>
            <a:r>
              <a:rPr lang="en-US" sz="2400" dirty="0" err="1" smtClean="0">
                <a:solidFill>
                  <a:schemeClr val="tx1"/>
                </a:solidFill>
              </a:rPr>
              <a:t>mulai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terungkap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yaitu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ketika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kita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mulai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mengenali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suatu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kontinuitas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pemaknaaan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dipertahankan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semua</a:t>
            </a:r>
            <a:r>
              <a:rPr lang="en-US" sz="2400" dirty="0" smtClean="0">
                <a:solidFill>
                  <a:schemeClr val="tx1"/>
                </a:solidFill>
              </a:rPr>
              <a:t> level </a:t>
            </a: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sistem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sosial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mulai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ketidaksadaran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individu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kesadaran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individu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kesadaran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kolektif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hingga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bahkan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prasyarat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fungsional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suatu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sistem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r>
              <a:rPr lang="en-US" sz="2400" dirty="0" err="1" smtClean="0">
                <a:solidFill>
                  <a:schemeClr val="tx1"/>
                </a:solidFill>
              </a:rPr>
              <a:t>Isomorfisme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</a:rPr>
              <a:t>bentuk-bentuk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serupa</a:t>
            </a:r>
            <a:r>
              <a:rPr lang="en-US" sz="2400" dirty="0" smtClean="0">
                <a:solidFill>
                  <a:schemeClr val="tx1"/>
                </a:solidFill>
              </a:rPr>
              <a:t>) yang </a:t>
            </a:r>
            <a:r>
              <a:rPr lang="en-US" sz="2400" dirty="0" err="1" smtClean="0">
                <a:solidFill>
                  <a:schemeClr val="tx1"/>
                </a:solidFill>
              </a:rPr>
              <a:t>stabil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menyatu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ini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memberi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keyakinan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bahwa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masalah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sosiologis</a:t>
            </a:r>
            <a:r>
              <a:rPr lang="en-US" sz="2400" dirty="0" smtClean="0">
                <a:solidFill>
                  <a:schemeClr val="tx1"/>
                </a:solidFill>
              </a:rPr>
              <a:t> di </a:t>
            </a:r>
            <a:r>
              <a:rPr lang="en-US" sz="2400" dirty="0" err="1" smtClean="0">
                <a:solidFill>
                  <a:schemeClr val="tx1"/>
                </a:solidFill>
              </a:rPr>
              <a:t>masa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lalu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mengenai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tatanan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dikontrol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pengetesan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oleh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berbagai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perspektif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komplementer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disepakati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melalui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institusi-intitusi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masyarakat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budayanya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408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692696"/>
            <a:ext cx="6334472" cy="1010543"/>
          </a:xfrm>
        </p:spPr>
        <p:txBody>
          <a:bodyPr/>
          <a:lstStyle/>
          <a:p>
            <a:r>
              <a:rPr lang="en-US" b="1" dirty="0" err="1" smtClean="0"/>
              <a:t>Kepribadian</a:t>
            </a:r>
            <a:r>
              <a:rPr lang="en-US" b="1" dirty="0" smtClean="0"/>
              <a:t> </a:t>
            </a:r>
            <a:r>
              <a:rPr lang="en-US" b="1" dirty="0" err="1" smtClean="0"/>
              <a:t>Sikap</a:t>
            </a:r>
            <a:r>
              <a:rPr lang="en-US" b="1" dirty="0" smtClean="0"/>
              <a:t> </a:t>
            </a:r>
            <a:r>
              <a:rPr lang="en-US" b="1" dirty="0" err="1" smtClean="0"/>
              <a:t>Budaya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2420888"/>
            <a:ext cx="7056784" cy="17526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en-US" sz="2400" dirty="0" err="1" smtClean="0">
                <a:solidFill>
                  <a:schemeClr val="tx1"/>
                </a:solidFill>
              </a:rPr>
              <a:t>Kepribadian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berkarakter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pada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manusia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berbudaya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dapat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menentukan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sebuah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sejarah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masa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kini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datang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bijak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</a:rPr>
              <a:t>Mengembangkan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nilai</a:t>
            </a:r>
            <a:r>
              <a:rPr lang="en-US" sz="2400" dirty="0" smtClean="0">
                <a:solidFill>
                  <a:schemeClr val="tx1"/>
                </a:solidFill>
              </a:rPr>
              <a:t> moral, </a:t>
            </a:r>
            <a:r>
              <a:rPr lang="en-US" sz="2400" dirty="0" err="1" smtClean="0">
                <a:solidFill>
                  <a:schemeClr val="tx1"/>
                </a:solidFill>
              </a:rPr>
              <a:t>etis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agama </a:t>
            </a:r>
            <a:r>
              <a:rPr lang="en-US" sz="2400" dirty="0" err="1" smtClean="0">
                <a:solidFill>
                  <a:schemeClr val="tx1"/>
                </a:solidFill>
              </a:rPr>
              <a:t>sebagai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bagian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kehidupan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untuk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saling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mengenal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dalam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perbedaan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sebagai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aset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hidup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manusia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bagi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bangsa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negara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502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Sekian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71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524</Words>
  <Application>Microsoft Office PowerPoint</Application>
  <PresentationFormat>On-screen Show (4:3)</PresentationFormat>
  <Paragraphs>23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Prilaku Budaya </vt:lpstr>
      <vt:lpstr>PowerPoint Presentation</vt:lpstr>
      <vt:lpstr>Kroeber dan Kluckholn : </vt:lpstr>
      <vt:lpstr>‘Teori pola budaya’, Sapir, Benedict,  White, Bateson, </vt:lpstr>
      <vt:lpstr>Pemikiran Parsons, Disaring Rocher </vt:lpstr>
      <vt:lpstr>Simbol Budaya</vt:lpstr>
      <vt:lpstr>Sosial Budaya</vt:lpstr>
      <vt:lpstr>Kepribadian Sikap Budaya</vt:lpstr>
      <vt:lpstr>Sekian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Budaya dan Pengembangan Kepribadian</dc:title>
  <dc:creator>User</dc:creator>
  <cp:lastModifiedBy>User</cp:lastModifiedBy>
  <cp:revision>10</cp:revision>
  <dcterms:created xsi:type="dcterms:W3CDTF">2022-10-03T10:21:46Z</dcterms:created>
  <dcterms:modified xsi:type="dcterms:W3CDTF">2022-10-11T02:43:42Z</dcterms:modified>
</cp:coreProperties>
</file>