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4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8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0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7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7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8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1770A-4ECB-49B8-A538-7A61DECECDBA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004A-6FD3-4CEC-A4FD-14B5ED204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4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Nusantara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4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Bakker (1948) </a:t>
            </a:r>
            <a:r>
              <a:rPr lang="en-US" sz="2000" dirty="0" err="1" smtClean="0">
                <a:solidFill>
                  <a:schemeClr val="tx1"/>
                </a:solidFill>
              </a:rPr>
              <a:t>menyatakan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haruslah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dipelajari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dijaga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menguatkan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martabat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kemanusiaan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Manusia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makhluk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berbudaya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manusia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manusia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sendiri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Sebab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ikatan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kemanusiaan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Ikatan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menciptakan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kemanusiaan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sejati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4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Urgensi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penjagaan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dijamin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UUD 1945,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Bab XVII (</a:t>
            </a:r>
            <a:r>
              <a:rPr lang="en-US" sz="2000" dirty="0" err="1" smtClean="0">
                <a:solidFill>
                  <a:schemeClr val="tx1"/>
                </a:solidFill>
              </a:rPr>
              <a:t>terkait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pendidikan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pasal</a:t>
            </a:r>
            <a:r>
              <a:rPr lang="en-US" sz="2000" dirty="0" smtClean="0">
                <a:solidFill>
                  <a:schemeClr val="tx1"/>
                </a:solidFill>
              </a:rPr>
              <a:t> 32 yang </a:t>
            </a:r>
            <a:r>
              <a:rPr lang="en-US" sz="2000" dirty="0" err="1" smtClean="0">
                <a:solidFill>
                  <a:schemeClr val="tx1"/>
                </a:solidFill>
              </a:rPr>
              <a:t>berbunyi</a:t>
            </a:r>
            <a:r>
              <a:rPr lang="en-US" sz="2000" dirty="0" smtClean="0">
                <a:solidFill>
                  <a:schemeClr val="tx1"/>
                </a:solidFill>
              </a:rPr>
              <a:t>, “Negara </a:t>
            </a:r>
            <a:r>
              <a:rPr lang="en-US" sz="2000" dirty="0" err="1" smtClean="0">
                <a:solidFill>
                  <a:schemeClr val="tx1"/>
                </a:solidFill>
              </a:rPr>
              <a:t>menjamin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pemajuan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nasional</a:t>
            </a:r>
            <a:r>
              <a:rPr lang="en-US" sz="2000" dirty="0" smtClean="0">
                <a:solidFill>
                  <a:schemeClr val="tx1"/>
                </a:solidFill>
              </a:rPr>
              <a:t> Indonesia </a:t>
            </a:r>
            <a:r>
              <a:rPr lang="en-US" sz="2000" dirty="0" err="1" smtClean="0">
                <a:solidFill>
                  <a:schemeClr val="tx1"/>
                </a:solidFill>
              </a:rPr>
              <a:t>ditengah-tengah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peradaban</a:t>
            </a:r>
            <a:r>
              <a:rPr lang="en-US" sz="2000" dirty="0" smtClean="0">
                <a:solidFill>
                  <a:schemeClr val="tx1"/>
                </a:solidFill>
              </a:rPr>
              <a:t> global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menjamin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kebebasan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memelihara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mengembangkan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nilai-nilai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.”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1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en-US" dirty="0" err="1" smtClean="0"/>
              <a:t>Konservasi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Penjagaan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kelestarian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pengembangan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begitu</a:t>
            </a:r>
            <a:r>
              <a:rPr lang="en-US" sz="2000" dirty="0" smtClean="0">
                <a:solidFill>
                  <a:schemeClr val="tx1"/>
                </a:solidFill>
              </a:rPr>
              <a:t> vital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dalamnya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norma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etis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moralitas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spiritualitas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melekat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Penjagaan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berkaitan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pedoman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tatanan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berimplikasi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social equilibrium. </a:t>
            </a:r>
            <a:r>
              <a:rPr lang="en-US" sz="2000" dirty="0" err="1" smtClean="0">
                <a:solidFill>
                  <a:schemeClr val="tx1"/>
                </a:solidFill>
              </a:rPr>
              <a:t>Sebab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kebudayaan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ruang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sisi</a:t>
            </a:r>
            <a:r>
              <a:rPr lang="en-US" sz="2000" dirty="0" smtClean="0">
                <a:solidFill>
                  <a:schemeClr val="tx1"/>
                </a:solidFill>
              </a:rPr>
              <a:t> spiritual </a:t>
            </a:r>
            <a:r>
              <a:rPr lang="en-US" sz="2000" dirty="0" err="1" smtClean="0">
                <a:solidFill>
                  <a:schemeClr val="tx1"/>
                </a:solidFill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</a:rPr>
              <a:t> material.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7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2054" y="551006"/>
            <a:ext cx="7772400" cy="1470025"/>
          </a:xfrm>
        </p:spPr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416824" cy="17526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lokal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dipahami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identitas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lekat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(Brennan </a:t>
            </a:r>
            <a:r>
              <a:rPr lang="en-US" sz="2000" dirty="0" err="1" smtClean="0">
                <a:solidFill>
                  <a:schemeClr val="tx1"/>
                </a:solidFill>
              </a:rPr>
              <a:t>dkk</a:t>
            </a:r>
            <a:r>
              <a:rPr lang="en-US" sz="2000" dirty="0" smtClean="0">
                <a:solidFill>
                  <a:schemeClr val="tx1"/>
                </a:solidFill>
              </a:rPr>
              <a:t>., 2014). </a:t>
            </a:r>
            <a:r>
              <a:rPr lang="en-US" sz="2000" dirty="0" err="1" smtClean="0">
                <a:solidFill>
                  <a:schemeClr val="tx1"/>
                </a:solidFill>
              </a:rPr>
              <a:t>Identitas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mencakup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pandangan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tradisi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berguna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kesejahteraan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menghadirkan</a:t>
            </a:r>
            <a:r>
              <a:rPr lang="en-US" sz="2000" dirty="0" smtClean="0">
                <a:solidFill>
                  <a:schemeClr val="tx1"/>
                </a:solidFill>
              </a:rPr>
              <a:t> rasa </a:t>
            </a:r>
            <a:r>
              <a:rPr lang="en-US" sz="2000" dirty="0" err="1" smtClean="0">
                <a:solidFill>
                  <a:schemeClr val="tx1"/>
                </a:solidFill>
              </a:rPr>
              <a:t>solidaritas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ikatan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kuat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nilai-nilai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ikatan-ikatan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dinamis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berguna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membangun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sesama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37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200800" cy="2952328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3000" dirty="0" err="1">
                <a:solidFill>
                  <a:prstClr val="white"/>
                </a:solidFill>
              </a:rPr>
              <a:t>Aktivitas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kebudaayaan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bisa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dilihat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dari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adanya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nilai</a:t>
            </a:r>
            <a:r>
              <a:rPr lang="en-US" sz="3000" dirty="0">
                <a:solidFill>
                  <a:prstClr val="white"/>
                </a:solidFill>
              </a:rPr>
              <a:t> yang </a:t>
            </a:r>
            <a:r>
              <a:rPr lang="en-US" sz="3000" dirty="0" err="1">
                <a:solidFill>
                  <a:prstClr val="white"/>
                </a:solidFill>
              </a:rPr>
              <a:t>dipelihara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dalam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masyarakat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melalui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kegiatan</a:t>
            </a:r>
            <a:r>
              <a:rPr lang="en-US" sz="3000" dirty="0">
                <a:solidFill>
                  <a:prstClr val="white"/>
                </a:solidFill>
              </a:rPr>
              <a:t> ritual. </a:t>
            </a:r>
            <a:r>
              <a:rPr lang="en-US" sz="3000" dirty="0" err="1">
                <a:solidFill>
                  <a:prstClr val="white"/>
                </a:solidFill>
              </a:rPr>
              <a:t>Kegiatan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ini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berfungsi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untuk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menciptakan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harmoni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dengan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lingkungan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dan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alam</a:t>
            </a:r>
            <a:r>
              <a:rPr lang="en-US" sz="3000" dirty="0">
                <a:solidFill>
                  <a:prstClr val="white"/>
                </a:solidFill>
              </a:rPr>
              <a:t> yang </a:t>
            </a:r>
            <a:r>
              <a:rPr lang="en-US" sz="3000" dirty="0" err="1">
                <a:solidFill>
                  <a:prstClr val="white"/>
                </a:solidFill>
              </a:rPr>
              <a:t>menyesuaikan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dengan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perkembangan</a:t>
            </a:r>
            <a:r>
              <a:rPr lang="en-US" sz="3000" dirty="0">
                <a:solidFill>
                  <a:prstClr val="white"/>
                </a:solidFill>
              </a:rPr>
              <a:t> </a:t>
            </a:r>
            <a:r>
              <a:rPr lang="en-US" sz="3000" dirty="0" err="1">
                <a:solidFill>
                  <a:prstClr val="white"/>
                </a:solidFill>
              </a:rPr>
              <a:t>zaman</a:t>
            </a:r>
            <a:r>
              <a:rPr lang="en-US" sz="3000" dirty="0">
                <a:solidFill>
                  <a:prstClr val="white"/>
                </a:solidFill>
              </a:rPr>
              <a:t> (</a:t>
            </a:r>
            <a:r>
              <a:rPr lang="en-US" sz="3000" dirty="0" err="1">
                <a:solidFill>
                  <a:prstClr val="white"/>
                </a:solidFill>
              </a:rPr>
              <a:t>Indrawardana</a:t>
            </a:r>
            <a:r>
              <a:rPr lang="en-US" sz="3000" dirty="0">
                <a:solidFill>
                  <a:prstClr val="white"/>
                </a:solidFill>
              </a:rPr>
              <a:t>, 2012).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7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011438" cy="1752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Kohesi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tercipta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perjumpaan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perjumpaan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memunculkan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tercipta</a:t>
            </a:r>
            <a:r>
              <a:rPr lang="en-US" sz="2800" dirty="0" smtClean="0"/>
              <a:t> </a:t>
            </a: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norma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dipegang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dijalani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kontinyu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mengikat</a:t>
            </a:r>
            <a:r>
              <a:rPr lang="en-US" sz="2800" dirty="0" smtClean="0"/>
              <a:t> di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 </a:t>
            </a:r>
            <a:r>
              <a:rPr lang="en-US" sz="2800" dirty="0" err="1" smtClean="0"/>
              <a:t>Adapun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teoretis</a:t>
            </a:r>
            <a:r>
              <a:rPr lang="en-US" sz="2800" dirty="0" smtClean="0"/>
              <a:t> </a:t>
            </a:r>
            <a:r>
              <a:rPr lang="en-US" sz="2800" dirty="0" err="1" smtClean="0"/>
              <a:t>kohesi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diartikan</a:t>
            </a:r>
            <a:r>
              <a:rPr lang="en-US" sz="2800" dirty="0" smtClean="0"/>
              <a:t> </a:t>
            </a:r>
            <a:r>
              <a:rPr lang="en-US" sz="2800" dirty="0" err="1" smtClean="0"/>
              <a:t>Ibnu</a:t>
            </a:r>
            <a:r>
              <a:rPr lang="en-US" sz="2800" dirty="0" smtClean="0"/>
              <a:t> </a:t>
            </a:r>
            <a:r>
              <a:rPr lang="en-US" sz="2800" dirty="0" err="1" smtClean="0"/>
              <a:t>Khaldun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Ashabiyyah</a:t>
            </a:r>
            <a:r>
              <a:rPr lang="en-US" sz="2800" dirty="0" smtClean="0"/>
              <a:t>, yang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kata’ashaba</a:t>
            </a:r>
            <a:r>
              <a:rPr lang="en-US" sz="2800" dirty="0" smtClean="0"/>
              <a:t>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“</a:t>
            </a:r>
            <a:r>
              <a:rPr lang="en-US" sz="2800" dirty="0" err="1" smtClean="0"/>
              <a:t>ke</a:t>
            </a:r>
            <a:r>
              <a:rPr lang="en-US" sz="2800" dirty="0" smtClean="0"/>
              <a:t>-</a:t>
            </a:r>
            <a:r>
              <a:rPr lang="en-US" sz="2800" dirty="0" err="1" smtClean="0"/>
              <a:t>ashabiyyah</a:t>
            </a:r>
            <a:r>
              <a:rPr lang="en-US" sz="2800" dirty="0" smtClean="0"/>
              <a:t>-an” (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, </a:t>
            </a:r>
            <a:r>
              <a:rPr lang="en-US" sz="2800" dirty="0" err="1" smtClean="0"/>
              <a:t>kohesi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solidaritas</a:t>
            </a:r>
            <a:r>
              <a:rPr lang="en-US" sz="2800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0785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272808" cy="292988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800" dirty="0" err="1" smtClean="0">
                <a:solidFill>
                  <a:prstClr val="white">
                    <a:tint val="75000"/>
                  </a:prstClr>
                </a:solidFill>
              </a:rPr>
              <a:t>Secara</a:t>
            </a:r>
            <a:r>
              <a:rPr lang="en-US" sz="2800" dirty="0" smtClean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sederhana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 smtClean="0">
                <a:solidFill>
                  <a:prstClr val="white">
                    <a:tint val="75000"/>
                  </a:prstClr>
                </a:solidFill>
              </a:rPr>
              <a:t>faktor</a:t>
            </a:r>
            <a:r>
              <a:rPr lang="en-US" sz="2800" dirty="0" smtClean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 smtClean="0">
                <a:solidFill>
                  <a:prstClr val="white">
                    <a:tint val="75000"/>
                  </a:prstClr>
                </a:solidFill>
              </a:rPr>
              <a:t>kohesi</a:t>
            </a:r>
            <a:r>
              <a:rPr lang="en-US" sz="2800" dirty="0" smtClean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sosial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atau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ikatan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sosial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terbentuk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dari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adanya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perasaan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yang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sama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dalam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sebuah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kelompok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yang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kemudian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mengikat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baik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secara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psikologis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maupun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sosiologis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, yang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berdampak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kepada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terciptanya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tatanan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nilai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dan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norma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sehingga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melahirkan</a:t>
            </a: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 equilibrium (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keseimbangan</a:t>
            </a:r>
            <a:r>
              <a:rPr lang="en-US" sz="2000" dirty="0">
                <a:solidFill>
                  <a:prstClr val="white">
                    <a:tint val="75000"/>
                  </a:prstClr>
                </a:solidFill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746" y="2791691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Mitchell, </a:t>
            </a:r>
            <a:r>
              <a:rPr lang="en-US" sz="2000" dirty="0" err="1" smtClean="0">
                <a:solidFill>
                  <a:schemeClr val="tx1"/>
                </a:solidFill>
              </a:rPr>
              <a:t>kohesi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karakteristik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membentuknya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antaranya</a:t>
            </a:r>
            <a:r>
              <a:rPr lang="en-US" sz="2000" dirty="0" smtClean="0">
                <a:solidFill>
                  <a:schemeClr val="tx1"/>
                </a:solidFill>
              </a:rPr>
              <a:t>: 1) </a:t>
            </a:r>
            <a:r>
              <a:rPr lang="en-US" sz="2000" dirty="0" err="1" smtClean="0">
                <a:solidFill>
                  <a:schemeClr val="tx1"/>
                </a:solidFill>
              </a:rPr>
              <a:t>Komitmen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individu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norma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umum</a:t>
            </a:r>
            <a:r>
              <a:rPr lang="en-US" sz="2000" dirty="0" smtClean="0">
                <a:solidFill>
                  <a:schemeClr val="tx1"/>
                </a:solidFill>
              </a:rPr>
              <a:t>, 2) </a:t>
            </a:r>
            <a:r>
              <a:rPr lang="en-US" sz="2000" dirty="0" err="1" smtClean="0">
                <a:solidFill>
                  <a:schemeClr val="tx1"/>
                </a:solidFill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ketergantungan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timbul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berbagi</a:t>
            </a:r>
            <a:r>
              <a:rPr lang="en-US" sz="2000" dirty="0" smtClean="0">
                <a:solidFill>
                  <a:schemeClr val="tx1"/>
                </a:solidFill>
              </a:rPr>
              <a:t> (shared interest),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3) </a:t>
            </a:r>
            <a:r>
              <a:rPr lang="en-US" sz="2000" dirty="0" err="1" smtClean="0">
                <a:solidFill>
                  <a:schemeClr val="tx1"/>
                </a:solidFill>
              </a:rPr>
              <a:t>Individu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mengidentifikasikan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7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431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Pertumbuhan Budaya Nusantara</vt:lpstr>
      <vt:lpstr>Kebudayaan, Nilai Kemanusiaan</vt:lpstr>
      <vt:lpstr>Dasar Hukum Kebudayaan Indonesia</vt:lpstr>
      <vt:lpstr>Konservasi Kebudayaan</vt:lpstr>
      <vt:lpstr>Budaya Lokal</vt:lpstr>
      <vt:lpstr>Budaya Melekat</vt:lpstr>
      <vt:lpstr>Kohesi Sosial </vt:lpstr>
      <vt:lpstr>Faktor Kohesi Sosial</vt:lpstr>
      <vt:lpstr>Karakteristik Kohesi Sosial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Kebudayaan, Nilai Kemanusiaan</dc:title>
  <dc:creator>User</dc:creator>
  <cp:lastModifiedBy>User</cp:lastModifiedBy>
  <cp:revision>6</cp:revision>
  <dcterms:created xsi:type="dcterms:W3CDTF">2022-11-09T09:57:31Z</dcterms:created>
  <dcterms:modified xsi:type="dcterms:W3CDTF">2022-11-15T02:39:16Z</dcterms:modified>
</cp:coreProperties>
</file>